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88_DB59181A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23"/>
  </p:notesMasterIdLst>
  <p:sldIdLst>
    <p:sldId id="257" r:id="rId5"/>
    <p:sldId id="400" r:id="rId6"/>
    <p:sldId id="402" r:id="rId7"/>
    <p:sldId id="408" r:id="rId8"/>
    <p:sldId id="396" r:id="rId9"/>
    <p:sldId id="403" r:id="rId10"/>
    <p:sldId id="409" r:id="rId11"/>
    <p:sldId id="397" r:id="rId12"/>
    <p:sldId id="404" r:id="rId13"/>
    <p:sldId id="410" r:id="rId14"/>
    <p:sldId id="398" r:id="rId15"/>
    <p:sldId id="405" r:id="rId16"/>
    <p:sldId id="399" r:id="rId17"/>
    <p:sldId id="406" r:id="rId18"/>
    <p:sldId id="401" r:id="rId19"/>
    <p:sldId id="407" r:id="rId20"/>
    <p:sldId id="411" r:id="rId21"/>
    <p:sldId id="3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6A246D-49EF-2F8C-3275-D9C752150E1B}" name="Dieter Tielemans (FOD Economie - SPF Economie)" initials="DT(ESE" userId="S::dieter.tielemans@economie.fgov.be::0e488c0b-8ebe-4062-b504-d033f1bc6ae4" providerId="AD"/>
  <p188:author id="{3C10B590-498D-DDB8-BA00-B57E57702DF8}" name="Camille Collette (FOD Economie - SPF Economie)" initials="CC(ESE" userId="S::camille.collette@economie.fgov.be::27aab046-8744-4abf-a196-73a46cebafec" providerId="AD"/>
  <p188:author id="{F969FE9F-C5F7-0D6A-9D8A-66FDF9709464}" name="Laure Vandevelde (FOD Economie - SPF Economie)" initials="LE" userId="S::laure.vandevelde@economie.fgov.be::36b65ad6-a8c4-4557-9082-08d507974450" providerId="AD"/>
  <p188:author id="{6539FDEF-E99A-37B8-76A2-604094712C95}" name="Chloé Carpiaux (FOD Economie - SPF Economie)" initials="CC(ESE" userId="S::chloe.carpiaux@economie.fgov.be::cdcf460d-f376-4700-9f48-84f022b49f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8AC"/>
    <a:srgbClr val="B0E0F6"/>
    <a:srgbClr val="C9A6E4"/>
    <a:srgbClr val="B0E0E2"/>
    <a:srgbClr val="F5C2AD"/>
    <a:srgbClr val="B6D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omments/modernComment_188_DB5918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10D0F82-5058-4A0C-BEC0-9E3E920C1AF8}" authorId="{6539FDEF-E99A-37B8-76A2-604094712C95}" created="2024-10-14T11:58:47.385">
    <pc:sldMkLst xmlns:pc="http://schemas.microsoft.com/office/powerpoint/2013/main/command">
      <pc:docMk/>
      <pc:sldMk cId="3680049178" sldId="392"/>
    </pc:sldMkLst>
    <p188:replyLst>
      <p188:reply id="{C56AEE86-C50A-4028-8468-8D7F4765E0D2}" authorId="{F969FE9F-C5F7-0D6A-9D8A-66FDF9709464}" created="2025-03-17T15:04:19.995">
        <p188:txBody>
          <a:bodyPr/>
          <a:lstStyle/>
          <a:p>
            <a:r>
              <a:rPr lang="en-US"/>
              <a:t>Ok pour site mapmesécurisée.be mais les liens projets, je les mettrais plutot dans les slides, à la fin des infos par projet.</a:t>
            </a:r>
          </a:p>
        </p188:txBody>
      </p188:reply>
    </p188:replyLst>
    <p188:txBody>
      <a:bodyPr/>
      <a:lstStyle/>
      <a:p>
        <a:r>
          <a:rPr lang="fr-BE"/>
          <a:t>Ajouter lien site internet + lien projets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6AA8D-2385-4E57-ADC0-8D25886D1E01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8BB61-47A4-4D81-9045-B46C18EEE6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96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79451" y="4716661"/>
            <a:ext cx="543559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54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8BB61-47A4-4D81-9045-B46C18EEE63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69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094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918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367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ésent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245426" y="3212976"/>
            <a:ext cx="8137525" cy="2232248"/>
          </a:xfrm>
        </p:spPr>
        <p:txBody>
          <a:bodyPr/>
          <a:lstStyle>
            <a:lvl1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Arial"/>
              </a:rPr>
              <a:t>Un petit mot de bienvenue.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44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nd uni">
    <p:bg>
      <p:bgPr>
        <a:solidFill>
          <a:srgbClr val="D2341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99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2000"/>
            <a:ext cx="2609314" cy="725487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900000" y="6372000"/>
            <a:ext cx="10380576" cy="207282"/>
            <a:chOff x="900000" y="6318062"/>
            <a:chExt cx="10380576" cy="207282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6318062"/>
              <a:ext cx="201185" cy="20728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39" y="6318062"/>
              <a:ext cx="103641" cy="2072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140" y="6318062"/>
              <a:ext cx="249958" cy="20728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558" y="6318062"/>
              <a:ext cx="207282" cy="20728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300" y="6318062"/>
              <a:ext cx="219475" cy="20728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4235" y="6318062"/>
              <a:ext cx="286537" cy="20728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6232" y="6318062"/>
              <a:ext cx="274344" cy="207282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/>
          <p:nvPr userDrawn="1"/>
        </p:nvCxnSpPr>
        <p:spPr>
          <a:xfrm>
            <a:off x="900000" y="6012000"/>
            <a:ext cx="113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48" y="6416970"/>
            <a:ext cx="1076044" cy="201893"/>
          </a:xfrm>
        </p:spPr>
        <p:txBody>
          <a:bodyPr anchor="b" anchorCtr="0"/>
          <a:lstStyle>
            <a:lvl1pPr>
              <a:defRPr sz="900"/>
            </a:lvl1pPr>
          </a:lstStyle>
          <a:p>
            <a:pPr lvl="0"/>
            <a:r>
              <a:rPr lang="en-BE"/>
              <a:t>economie.fgov.be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911715"/>
            <a:ext cx="8740772" cy="561663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BE"/>
              <a:t>Votre prénom et nom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2473378"/>
            <a:ext cx="5400000" cy="0"/>
          </a:xfrm>
          <a:prstGeom prst="line">
            <a:avLst/>
          </a:prstGeom>
          <a:ln>
            <a:solidFill>
              <a:srgbClr val="DF1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60" y="2879097"/>
            <a:ext cx="780356" cy="209720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931988" y="2939565"/>
            <a:ext cx="7708784" cy="2273300"/>
          </a:xfrm>
        </p:spPr>
        <p:txBody>
          <a:bodyPr>
            <a:normAutofit/>
          </a:bodyPr>
          <a:lstStyle>
            <a:lvl1pPr>
              <a:spcAft>
                <a:spcPts val="42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BE"/>
              <a:t>Adresse</a:t>
            </a:r>
          </a:p>
          <a:p>
            <a:pPr lvl="0"/>
            <a:r>
              <a:rPr lang="en-BE"/>
              <a:t>prénom.nom@economie.fgov.be</a:t>
            </a:r>
          </a:p>
          <a:p>
            <a:pPr lvl="0"/>
            <a:r>
              <a:rPr lang="en-BE"/>
              <a:t>+32 2 277 00 00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524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575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169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212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590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346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576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503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5674-1828-4F63-BEC2-4F7C17F25A2B}" type="datetimeFigureOut">
              <a:rPr lang="fr-BE" smtClean="0"/>
              <a:t>07/05/2025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265B6-925F-4DBC-B73C-A0DD45BE8B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466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pmecybersecurisee.be/aides-aux-pme/cyberpsycurity-une-sensibilisation-ludique-et-immersive-la-cybersecurite" TargetMode="External"/><Relationship Id="rId2" Type="http://schemas.openxmlformats.org/officeDocument/2006/relationships/hyperlink" Target="https://mapmecybersecurisee.be/aides-aux-pme/cyberintrigues-le-serious-gaming-au-service-de-la-cybersecurite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4" Type="http://schemas.openxmlformats.org/officeDocument/2006/relationships/hyperlink" Target="https://mapmecybersecurisee.be/aides-aux-pme/cyberxp-une-experience-de-cybersecurite-unique-pour-les-pm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pmecybersecurisee.be/aides-aux-pme/securemycloud-renforcez-la-cybersecurite-de-votre-pme" TargetMode="External"/><Relationship Id="rId2" Type="http://schemas.openxmlformats.org/officeDocument/2006/relationships/hyperlink" Target="https://mapmecybersecurisee.be/aides-aux-pme/la-tete-dans-les-nuages-comprendre-les-enjeux-du-cloud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apmecybersecurisee.be/aides-aux-pme/cybers-challengepme-accompagne-gratuitement-les-independants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pmecybersecurisee.be/aides-aux-pme/network-isolation" TargetMode="External"/><Relationship Id="rId2" Type="http://schemas.openxmlformats.org/officeDocument/2006/relationships/hyperlink" Target="https://mapmecybersecurisee.be/aides-aux-pme/light-security-audit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apmecybersecurisee.be/aides-aux-pme/safemyplace-formez-vous-la-cybersecurite-avec-cyber4smebe" TargetMode="External"/><Relationship Id="rId2" Type="http://schemas.openxmlformats.org/officeDocument/2006/relationships/hyperlink" Target="https://mapmecybersecurisee.be/aides-aux-pme/becybersafe-aide-les-entreprises-ameliorer-leur-cybersecurite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yber4sme@economie.fgov.be" TargetMode="External"/><Relationship Id="rId2" Type="http://schemas.microsoft.com/office/2018/10/relationships/comments" Target="../comments/modernComment_188_DB59181A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mecybersecurisee.be/aides-aux-pme/psybersafe-formation-en-ligne-en-cybersecurite-pour-un-changement-de-comportement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mapmecybersecurisee.be/aides-aux-pme/learnsecurerepea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mapmecybersecurisee.be/aides-aux-pme/formation-la-cyber-resilience-pour-entrepreneur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mapmecybersecurisee.be/aides-aux-pme/becybersafe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mapmecybersecurisee.be/aides-aux-pme/org2cs-rend-la-cybersecurite-accessible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mapmecybersecurisee.be/aides-aux-pme/la-cyber-wee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mapmecybersecurisee.be/aides-aux-pme/sensibilisation-des-libraires-presse-la-cybersecurite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hyperlink" Target="https://mapmecybersecurisee.be/aides-aux-pme/boostez-votre-cybersecurite-gratuitement-trajectoire-damelioration-et-guide-detudes" TargetMode="External"/><Relationship Id="rId4" Type="http://schemas.openxmlformats.org/officeDocument/2006/relationships/hyperlink" Target="https://mapmecybersecurisee.be/aides-aux-pme/cyberactiv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mapmecybersecurisee.be/aides-aux-pme/formez-vous-gratuitement-la-cybersecurite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mapmecybersecurisee.be/aides-aux-pme/bouwunie-vous-aide-construire-votre-securite-numerique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hyperlink" Target="https://mapmecybersecurisee.be/aides-aux-pme/cybersecurite-batissons-ensemble-une-cybersecurite-solide" TargetMode="External"/><Relationship Id="rId4" Type="http://schemas.openxmlformats.org/officeDocument/2006/relationships/hyperlink" Target="https://mapmecybersecurisee.be/aides-aux-pme/une-formation-insolite-la-cybersecurite-organisee-par-la-feg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pmecybersecurisee.be/aides-aux-pme/sensibilisez-votre-entreprise-la-cybersecurite" TargetMode="External"/><Relationship Id="rId2" Type="http://schemas.openxmlformats.org/officeDocument/2006/relationships/hyperlink" Target="https://mapmecybersecurisee.be/aides-aux-pme/cyber-emergency-coach-un-jeu-cyber-serieux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mapmecybersecurisee.be/aides-aux-pme/cyberfresque-decouvrez-le-monde-de-la-cybersecur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8"/>
          <p:cNvSpPr txBox="1">
            <a:spLocks/>
          </p:cNvSpPr>
          <p:nvPr/>
        </p:nvSpPr>
        <p:spPr>
          <a:xfrm>
            <a:off x="1193691" y="4249647"/>
            <a:ext cx="9804615" cy="123675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68758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Arial"/>
              </a:defRPr>
            </a:lvl1pPr>
          </a:lstStyle>
          <a:p>
            <a:pPr algn="ctr"/>
            <a:r>
              <a:rPr lang="e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Présentation des lauréats – Appels à projets n°1 et 2</a:t>
            </a:r>
          </a:p>
        </p:txBody>
      </p:sp>
      <p:sp>
        <p:nvSpPr>
          <p:cNvPr id="2" name="Shape 78">
            <a:extLst>
              <a:ext uri="{FF2B5EF4-FFF2-40B4-BE49-F238E27FC236}">
                <a16:creationId xmlns:a16="http://schemas.microsoft.com/office/drawing/2014/main" id="{B7AD7B5F-DE4A-8FC8-CC1E-3367515F73AE}"/>
              </a:ext>
            </a:extLst>
          </p:cNvPr>
          <p:cNvSpPr txBox="1">
            <a:spLocks/>
          </p:cNvSpPr>
          <p:nvPr/>
        </p:nvSpPr>
        <p:spPr>
          <a:xfrm>
            <a:off x="739585" y="1874001"/>
            <a:ext cx="10712825" cy="123675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68758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Arial"/>
              </a:defRPr>
            </a:lvl1pPr>
          </a:lstStyle>
          <a:p>
            <a:pPr algn="ctr"/>
            <a:r>
              <a:rPr lang="fr-FR" sz="26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Projet « augmentation de la cyber-résilience des PME et des indépendants »  - PRR ID 271 </a:t>
            </a:r>
          </a:p>
          <a:p>
            <a:pPr algn="ctr"/>
            <a:endParaRPr lang="en"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" sz="36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Cyber4SME Market  </a:t>
            </a:r>
          </a:p>
        </p:txBody>
      </p:sp>
    </p:spTree>
    <p:extLst>
      <p:ext uri="{BB962C8B-B14F-4D97-AF65-F5344CB8AC3E}">
        <p14:creationId xmlns:p14="http://schemas.microsoft.com/office/powerpoint/2010/main" val="140699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B0E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Sensibilisation ludique</a:t>
            </a:r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63B2BB-6185-5523-949D-70552304AAE5}"/>
              </a:ext>
            </a:extLst>
          </p:cNvPr>
          <p:cNvSpPr txBox="1"/>
          <p:nvPr/>
        </p:nvSpPr>
        <p:spPr>
          <a:xfrm>
            <a:off x="2822544" y="2604718"/>
            <a:ext cx="8490011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CyberIntrigues</a:t>
            </a:r>
            <a:r>
              <a:rPr lang="fr-BE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: organisation des jeux de rôle à grande échelle « </a:t>
            </a:r>
            <a:r>
              <a:rPr lang="fr-BE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Hackference</a:t>
            </a:r>
            <a:r>
              <a:rPr lang="fr-BE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» et création d’un jeu de sensibilisation et d'évasion mobile « Hacker in the Box 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2"/>
              </a:rPr>
              <a:t>CyberIntrigues</a:t>
            </a:r>
            <a:r>
              <a:rPr lang="fr-BE" sz="1200" dirty="0">
                <a:hlinkClick r:id="rId2"/>
              </a:rPr>
              <a:t> : le </a:t>
            </a:r>
            <a:r>
              <a:rPr lang="fr-BE" sz="1200" dirty="0" err="1">
                <a:hlinkClick r:id="rId2"/>
              </a:rPr>
              <a:t>serious</a:t>
            </a:r>
            <a:r>
              <a:rPr lang="fr-BE" sz="1200" dirty="0">
                <a:hlinkClick r:id="rId2"/>
              </a:rPr>
              <a:t> gaming au service de la cybersécurité | </a:t>
            </a:r>
            <a:r>
              <a:rPr lang="fr-BE" sz="1200" dirty="0" err="1">
                <a:hlinkClick r:id="rId2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CyberPsycurity</a:t>
            </a:r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: sensibilisation de manière innovante et ludique, en abordant le facteur psychologique souvent négligé pour renforcer les mesures techniques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3"/>
              </a:rPr>
              <a:t>CyberPsycurity</a:t>
            </a:r>
            <a:r>
              <a:rPr lang="fr-BE" sz="1200" dirty="0">
                <a:hlinkClick r:id="rId3"/>
              </a:rPr>
              <a:t> : une sensibilisation ludique et immersive à la cybersécurité | </a:t>
            </a:r>
            <a:r>
              <a:rPr lang="fr-BE" sz="1200" dirty="0" err="1">
                <a:hlinkClick r:id="rId3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CyberXP</a:t>
            </a:r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: Plateforme de jeu réutilisable et organisation d’événements interactifs pour sensibiliser les PME à la cybersécurité et les aider à prendre des mesures adaptées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4"/>
              </a:rPr>
              <a:t>CyberXP</a:t>
            </a:r>
            <a:r>
              <a:rPr lang="fr-BE" sz="1200" dirty="0">
                <a:hlinkClick r:id="rId4"/>
              </a:rPr>
              <a:t>, une expérience de cybersécurité unique pour les PME | </a:t>
            </a:r>
            <a:r>
              <a:rPr lang="fr-BE" sz="1200" dirty="0" err="1">
                <a:hlinkClick r:id="rId4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7170" name="Picture 2" descr="Cyber Security Challenge Belgium">
            <a:extLst>
              <a:ext uri="{FF2B5EF4-FFF2-40B4-BE49-F238E27FC236}">
                <a16:creationId xmlns:a16="http://schemas.microsoft.com/office/drawing/2014/main" id="{6F04C67C-F076-853C-ADA3-F2351822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8" y="4984266"/>
            <a:ext cx="2043713" cy="11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A3910C2-AE68-37BE-AA96-228B05ED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3" y="2729672"/>
            <a:ext cx="2540302" cy="15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0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C9F0A724-E54F-BB9C-4BFC-172F90BF48EC}"/>
              </a:ext>
            </a:extLst>
          </p:cNvPr>
          <p:cNvSpPr/>
          <p:nvPr/>
        </p:nvSpPr>
        <p:spPr>
          <a:xfrm>
            <a:off x="1694619" y="3591374"/>
            <a:ext cx="1291473" cy="646666"/>
          </a:xfrm>
          <a:prstGeom prst="homePlate">
            <a:avLst/>
          </a:prstGeom>
          <a:solidFill>
            <a:srgbClr val="C9A6E4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D1AF536B-CC27-D419-BBDB-58E642875F8B}"/>
              </a:ext>
            </a:extLst>
          </p:cNvPr>
          <p:cNvSpPr/>
          <p:nvPr/>
        </p:nvSpPr>
        <p:spPr>
          <a:xfrm>
            <a:off x="3134245" y="3594811"/>
            <a:ext cx="7908403" cy="646666"/>
          </a:xfrm>
          <a:prstGeom prst="chevron">
            <a:avLst/>
          </a:prstGeom>
          <a:solidFill>
            <a:srgbClr val="C9A6E4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484E8C-4C02-BF1E-F775-DAA8D74EEE51}"/>
              </a:ext>
            </a:extLst>
          </p:cNvPr>
          <p:cNvSpPr txBox="1"/>
          <p:nvPr/>
        </p:nvSpPr>
        <p:spPr>
          <a:xfrm>
            <a:off x="1105964" y="221348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E87244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E87244"/>
                </a:solidFill>
                <a:effectLst/>
                <a:latin typeface="Lato"/>
              </a:rPr>
              <a:t> 2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FDB5A0-404F-4A0A-E253-00AEBFEC6B7F}"/>
              </a:ext>
            </a:extLst>
          </p:cNvPr>
          <p:cNvSpPr txBox="1"/>
          <p:nvPr/>
        </p:nvSpPr>
        <p:spPr>
          <a:xfrm>
            <a:off x="1105964" y="299478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3B9CA2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3B9CA2"/>
                </a:solidFill>
                <a:effectLst/>
                <a:latin typeface="Lato"/>
              </a:rPr>
              <a:t> 3​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B70F4C-8E3A-F818-4869-9B87AEDBD74B}"/>
              </a:ext>
            </a:extLst>
          </p:cNvPr>
          <p:cNvSpPr txBox="1"/>
          <p:nvPr/>
        </p:nvSpPr>
        <p:spPr>
          <a:xfrm>
            <a:off x="1105963" y="3760818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7030A0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7030A0"/>
                </a:solidFill>
                <a:effectLst/>
                <a:latin typeface="Lato"/>
              </a:rPr>
              <a:t> 4​</a:t>
            </a:r>
            <a:endParaRPr lang="fr-BE" sz="600" b="0" i="0" dirty="0">
              <a:solidFill>
                <a:srgbClr val="7030A0"/>
              </a:solidFill>
              <a:effectLst/>
              <a:latin typeface="Lato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B2DE56-8EF9-D2D2-4403-1B7A5EE65B11}"/>
              </a:ext>
            </a:extLst>
          </p:cNvPr>
          <p:cNvSpPr txBox="1"/>
          <p:nvPr/>
        </p:nvSpPr>
        <p:spPr>
          <a:xfrm>
            <a:off x="1105962" y="4542651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41B7EA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41B7EA"/>
                </a:solidFill>
                <a:effectLst/>
                <a:latin typeface="Lato"/>
              </a:rPr>
              <a:t> 5​</a:t>
            </a:r>
            <a:endParaRPr lang="fr-BE" sz="600" b="0" i="0" dirty="0">
              <a:solidFill>
                <a:srgbClr val="41B7EA"/>
              </a:solidFill>
              <a:effectLst/>
              <a:latin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F004B6-D3A6-42DC-499D-B93ED895A6CD}"/>
              </a:ext>
            </a:extLst>
          </p:cNvPr>
          <p:cNvSpPr txBox="1"/>
          <p:nvPr/>
        </p:nvSpPr>
        <p:spPr>
          <a:xfrm>
            <a:off x="1105962" y="532370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Categorie</a:t>
            </a:r>
            <a:r>
              <a:rPr lang="fr-BE" sz="1400" b="0" i="0" dirty="0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 6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E635A6A2-67F0-683A-6ECF-AF0AD8D0B1C4}"/>
              </a:ext>
            </a:extLst>
          </p:cNvPr>
          <p:cNvSpPr/>
          <p:nvPr/>
        </p:nvSpPr>
        <p:spPr>
          <a:xfrm>
            <a:off x="3134245" y="1263172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Flèche : pentagone 16">
            <a:extLst>
              <a:ext uri="{FF2B5EF4-FFF2-40B4-BE49-F238E27FC236}">
                <a16:creationId xmlns:a16="http://schemas.microsoft.com/office/drawing/2014/main" id="{580FA35C-D7A3-A6EB-499F-BC955F3758D5}"/>
              </a:ext>
            </a:extLst>
          </p:cNvPr>
          <p:cNvSpPr/>
          <p:nvPr/>
        </p:nvSpPr>
        <p:spPr>
          <a:xfrm>
            <a:off x="1694623" y="1264380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73B3EB-691B-9CE1-FE5F-82156D4B6C40}"/>
              </a:ext>
            </a:extLst>
          </p:cNvPr>
          <p:cNvSpPr txBox="1"/>
          <p:nvPr/>
        </p:nvSpPr>
        <p:spPr>
          <a:xfrm>
            <a:off x="1105965" y="143864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 dirty="0" err="1">
                <a:solidFill>
                  <a:srgbClr val="5B9F61"/>
                </a:solidFill>
                <a:effectLst/>
                <a:latin typeface="Lato"/>
              </a:rPr>
              <a:t>Categorie</a:t>
            </a:r>
            <a:r>
              <a:rPr lang="fr-BE" sz="1400" b="0" i="0" dirty="0">
                <a:solidFill>
                  <a:srgbClr val="5B9F61"/>
                </a:solidFill>
                <a:effectLst/>
                <a:latin typeface="Lato"/>
              </a:rPr>
              <a:t> 1</a:t>
            </a:r>
            <a:r>
              <a:rPr lang="fr-BE" sz="1400" b="0" i="0" dirty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20079A-9294-B767-C04D-98C50DE24B66}"/>
              </a:ext>
            </a:extLst>
          </p:cNvPr>
          <p:cNvSpPr txBox="1"/>
          <p:nvPr/>
        </p:nvSpPr>
        <p:spPr>
          <a:xfrm>
            <a:off x="3715671" y="1425968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Formations et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informations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65D9E4-B882-57A4-EF7D-96219D8A4F73}"/>
              </a:ext>
            </a:extLst>
          </p:cNvPr>
          <p:cNvSpPr txBox="1"/>
          <p:nvPr/>
        </p:nvSpPr>
        <p:spPr>
          <a:xfrm>
            <a:off x="3715671" y="2213367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0" i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Sensibilisation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sectorielle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079DE9-B0B7-22D4-D68E-20E500B68722}"/>
              </a:ext>
            </a:extLst>
          </p:cNvPr>
          <p:cNvSpPr txBox="1"/>
          <p:nvPr/>
        </p:nvSpPr>
        <p:spPr>
          <a:xfrm>
            <a:off x="3715670" y="2991463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Sensibilisation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ludique</a:t>
            </a:r>
            <a:endParaRPr lang="nl-NL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6D1ED-E478-6767-7E3A-D3649BA05832}"/>
              </a:ext>
            </a:extLst>
          </p:cNvPr>
          <p:cNvSpPr txBox="1"/>
          <p:nvPr/>
        </p:nvSpPr>
        <p:spPr>
          <a:xfrm>
            <a:off x="3715670" y="375286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Sensibilisation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Cloud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AFF1FC-62AC-A291-E580-12E0C9DBA8DC}"/>
              </a:ext>
            </a:extLst>
          </p:cNvPr>
          <p:cNvSpPr txBox="1"/>
          <p:nvPr/>
        </p:nvSpPr>
        <p:spPr>
          <a:xfrm>
            <a:off x="3715671" y="453502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Accompagnement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financier</a:t>
            </a:r>
            <a:endParaRPr lang="nl-BE" sz="1400" b="0" i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948967-1400-4C2C-3CB0-7A7F0DD6EECB}"/>
              </a:ext>
            </a:extLst>
          </p:cNvPr>
          <p:cNvSpPr txBox="1"/>
          <p:nvPr/>
        </p:nvSpPr>
        <p:spPr>
          <a:xfrm>
            <a:off x="3715670" y="5330990"/>
            <a:ext cx="695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Lato"/>
                <a:ea typeface="Lato"/>
                <a:cs typeface="Lato"/>
              </a:rPr>
              <a:t>Audit, </a:t>
            </a:r>
            <a:r>
              <a:rPr lang="en-US" sz="1400" dirty="0" err="1">
                <a:latin typeface="Lato"/>
                <a:ea typeface="Lato"/>
                <a:cs typeface="Lato"/>
              </a:rPr>
              <a:t>accompagnement</a:t>
            </a:r>
            <a:r>
              <a:rPr lang="en-US" sz="1400" dirty="0"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latin typeface="Lato"/>
                <a:ea typeface="Lato"/>
                <a:cs typeface="Lato"/>
              </a:rPr>
              <a:t>personnalisé</a:t>
            </a:r>
            <a:r>
              <a:rPr lang="en-US" sz="1400" dirty="0">
                <a:latin typeface="Lato"/>
                <a:ea typeface="Lato"/>
                <a:cs typeface="Lato"/>
              </a:rPr>
              <a:t> et amelioration de la </a:t>
            </a:r>
            <a:r>
              <a:rPr lang="en-US" sz="1400" dirty="0" err="1">
                <a:latin typeface="Lato"/>
                <a:ea typeface="Lato"/>
                <a:cs typeface="Lato"/>
              </a:rPr>
              <a:t>cybersécurité</a:t>
            </a:r>
            <a:r>
              <a:rPr lang="en-US" sz="1400" dirty="0">
                <a:latin typeface="Lato"/>
                <a:ea typeface="Lato"/>
                <a:cs typeface="Lato"/>
              </a:rPr>
              <a:t> interne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57ADE080-8653-BB62-D0C6-A730B6253D60}"/>
              </a:ext>
            </a:extLst>
          </p:cNvPr>
          <p:cNvSpPr/>
          <p:nvPr/>
        </p:nvSpPr>
        <p:spPr>
          <a:xfrm>
            <a:off x="1694622" y="203915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4B729AF1-5B35-70ED-A4C7-A7A700082CAC}"/>
              </a:ext>
            </a:extLst>
          </p:cNvPr>
          <p:cNvSpPr/>
          <p:nvPr/>
        </p:nvSpPr>
        <p:spPr>
          <a:xfrm>
            <a:off x="1694621" y="281928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E043649C-A721-1C66-CAC9-00260C140EF5}"/>
              </a:ext>
            </a:extLst>
          </p:cNvPr>
          <p:cNvSpPr/>
          <p:nvPr/>
        </p:nvSpPr>
        <p:spPr>
          <a:xfrm>
            <a:off x="1694620" y="4373911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9E7D5343-4383-0A90-3874-16E1FA55CE50}"/>
              </a:ext>
            </a:extLst>
          </p:cNvPr>
          <p:cNvSpPr/>
          <p:nvPr/>
        </p:nvSpPr>
        <p:spPr>
          <a:xfrm>
            <a:off x="1694621" y="5157098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1EE61BCE-3EFE-D936-473F-E730705FEA57}"/>
              </a:ext>
            </a:extLst>
          </p:cNvPr>
          <p:cNvSpPr/>
          <p:nvPr/>
        </p:nvSpPr>
        <p:spPr>
          <a:xfrm>
            <a:off x="3134245" y="204109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8C5C3A41-95D9-348A-D55D-13383EE7572D}"/>
              </a:ext>
            </a:extLst>
          </p:cNvPr>
          <p:cNvSpPr/>
          <p:nvPr/>
        </p:nvSpPr>
        <p:spPr>
          <a:xfrm>
            <a:off x="3134245" y="2823260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D36E84E4-B5DA-F5E8-28D8-B16E4982146B}"/>
              </a:ext>
            </a:extLst>
          </p:cNvPr>
          <p:cNvSpPr/>
          <p:nvPr/>
        </p:nvSpPr>
        <p:spPr>
          <a:xfrm>
            <a:off x="3134246" y="4375867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44B688B9-B6D4-6FAE-C171-0AACD2EAAB0B}"/>
              </a:ext>
            </a:extLst>
          </p:cNvPr>
          <p:cNvSpPr/>
          <p:nvPr/>
        </p:nvSpPr>
        <p:spPr>
          <a:xfrm>
            <a:off x="3134247" y="516154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8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C9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Sensibilisation Cloud</a:t>
            </a:r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86AE4B1-62BB-7A1C-097C-C0A52CCA295C}"/>
              </a:ext>
            </a:extLst>
          </p:cNvPr>
          <p:cNvSpPr txBox="1"/>
          <p:nvPr/>
        </p:nvSpPr>
        <p:spPr>
          <a:xfrm>
            <a:off x="3105150" y="2701636"/>
            <a:ext cx="86772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 tête dans les nuages : guide vers une solution cloud sûre et efficace à travers des activités virtuelles, soutenues par des podcasts et des sessions de formation et de speed-dating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2"/>
              </a:rPr>
              <a:t>La tête dans les nuages : comprendre les enjeux du cloud | </a:t>
            </a:r>
            <a:r>
              <a:rPr lang="fr-BE" sz="1200" dirty="0" err="1">
                <a:hlinkClick r:id="rId2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sz="28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SecureMyCloud</a:t>
            </a:r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: Soutient dans la transition vers le cloud en sensibilisant aux avantages et risques, avec un assistant intelligent, des vidéos courtes et un suivi annuel par un expert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3"/>
              </a:rPr>
              <a:t>SecureMyCloud</a:t>
            </a:r>
            <a:r>
              <a:rPr lang="fr-BE" sz="1200" dirty="0">
                <a:hlinkClick r:id="rId3"/>
              </a:rPr>
              <a:t> : renforcez la cybersécurité de votre PME | </a:t>
            </a:r>
            <a:r>
              <a:rPr lang="fr-BE" sz="1200" dirty="0" err="1">
                <a:hlinkClick r:id="rId3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5130B-9E54-3BA3-56CF-6B412DD46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4" y="2421309"/>
            <a:ext cx="2883181" cy="17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Offres d'emploi - Join HeadMind Partners">
            <a:extLst>
              <a:ext uri="{FF2B5EF4-FFF2-40B4-BE49-F238E27FC236}">
                <a16:creationId xmlns:a16="http://schemas.microsoft.com/office/drawing/2014/main" id="{75550EDB-D85E-6720-D910-17BD79C6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161"/>
            <a:ext cx="3105150" cy="6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0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D36E84E4-B5DA-F5E8-28D8-B16E4982146B}"/>
              </a:ext>
            </a:extLst>
          </p:cNvPr>
          <p:cNvSpPr/>
          <p:nvPr/>
        </p:nvSpPr>
        <p:spPr>
          <a:xfrm>
            <a:off x="3134246" y="4375867"/>
            <a:ext cx="7908403" cy="646666"/>
          </a:xfrm>
          <a:prstGeom prst="chevron">
            <a:avLst/>
          </a:prstGeom>
          <a:solidFill>
            <a:srgbClr val="B0E0F6"/>
          </a:solidFill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E043649C-A721-1C66-CAC9-00260C140EF5}"/>
              </a:ext>
            </a:extLst>
          </p:cNvPr>
          <p:cNvSpPr/>
          <p:nvPr/>
        </p:nvSpPr>
        <p:spPr>
          <a:xfrm>
            <a:off x="1694620" y="4373911"/>
            <a:ext cx="1291473" cy="646666"/>
          </a:xfrm>
          <a:prstGeom prst="homePlate">
            <a:avLst/>
          </a:prstGeom>
          <a:solidFill>
            <a:srgbClr val="B0E0F6"/>
          </a:solidFill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484E8C-4C02-BF1E-F775-DAA8D74EEE51}"/>
              </a:ext>
            </a:extLst>
          </p:cNvPr>
          <p:cNvSpPr txBox="1"/>
          <p:nvPr/>
        </p:nvSpPr>
        <p:spPr>
          <a:xfrm>
            <a:off x="1105964" y="221348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E87244"/>
                </a:solidFill>
                <a:effectLst/>
                <a:latin typeface="Lato"/>
              </a:rPr>
              <a:t>Catégorie 2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FDB5A0-404F-4A0A-E253-00AEBFEC6B7F}"/>
              </a:ext>
            </a:extLst>
          </p:cNvPr>
          <p:cNvSpPr txBox="1"/>
          <p:nvPr/>
        </p:nvSpPr>
        <p:spPr>
          <a:xfrm>
            <a:off x="1105964" y="299478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3B9CA2"/>
                </a:solidFill>
                <a:effectLst/>
                <a:latin typeface="Lato"/>
              </a:rPr>
              <a:t>Catégorie 3​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B70F4C-8E3A-F818-4869-9B87AEDBD74B}"/>
              </a:ext>
            </a:extLst>
          </p:cNvPr>
          <p:cNvSpPr txBox="1"/>
          <p:nvPr/>
        </p:nvSpPr>
        <p:spPr>
          <a:xfrm>
            <a:off x="1105963" y="3760818"/>
            <a:ext cx="231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7030A0"/>
                </a:solidFill>
                <a:effectLst/>
                <a:latin typeface="Lato"/>
              </a:rPr>
              <a:t>Catégorie 4</a:t>
            </a:r>
            <a:r>
              <a:rPr lang="fr-BE" b="0" i="0">
                <a:solidFill>
                  <a:srgbClr val="7030A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7030A0"/>
              </a:solidFill>
              <a:effectLst/>
              <a:latin typeface="Lato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B2DE56-8EF9-D2D2-4403-1B7A5EE65B11}"/>
              </a:ext>
            </a:extLst>
          </p:cNvPr>
          <p:cNvSpPr txBox="1"/>
          <p:nvPr/>
        </p:nvSpPr>
        <p:spPr>
          <a:xfrm>
            <a:off x="1105962" y="4542651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41B7EA"/>
                </a:solidFill>
                <a:effectLst/>
                <a:latin typeface="Lato"/>
              </a:rPr>
              <a:t>Catégorie 5​</a:t>
            </a:r>
            <a:endParaRPr lang="fr-BE" sz="600" b="0" i="0">
              <a:solidFill>
                <a:srgbClr val="41B7EA"/>
              </a:solidFill>
              <a:effectLst/>
              <a:latin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F004B6-D3A6-42DC-499D-B93ED895A6CD}"/>
              </a:ext>
            </a:extLst>
          </p:cNvPr>
          <p:cNvSpPr txBox="1"/>
          <p:nvPr/>
        </p:nvSpPr>
        <p:spPr>
          <a:xfrm>
            <a:off x="1105962" y="532370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Catégorie 6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E635A6A2-67F0-683A-6ECF-AF0AD8D0B1C4}"/>
              </a:ext>
            </a:extLst>
          </p:cNvPr>
          <p:cNvSpPr/>
          <p:nvPr/>
        </p:nvSpPr>
        <p:spPr>
          <a:xfrm>
            <a:off x="3134245" y="1263172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Flèche : pentagone 16">
            <a:extLst>
              <a:ext uri="{FF2B5EF4-FFF2-40B4-BE49-F238E27FC236}">
                <a16:creationId xmlns:a16="http://schemas.microsoft.com/office/drawing/2014/main" id="{580FA35C-D7A3-A6EB-499F-BC955F3758D5}"/>
              </a:ext>
            </a:extLst>
          </p:cNvPr>
          <p:cNvSpPr/>
          <p:nvPr/>
        </p:nvSpPr>
        <p:spPr>
          <a:xfrm>
            <a:off x="1694623" y="1264380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73B3EB-691B-9CE1-FE5F-82156D4B6C40}"/>
              </a:ext>
            </a:extLst>
          </p:cNvPr>
          <p:cNvSpPr txBox="1"/>
          <p:nvPr/>
        </p:nvSpPr>
        <p:spPr>
          <a:xfrm>
            <a:off x="1105965" y="143864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5B9F61"/>
                </a:solidFill>
                <a:effectLst/>
                <a:latin typeface="Lato"/>
              </a:rPr>
              <a:t>Catégorie 1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20079A-9294-B767-C04D-98C50DE24B66}"/>
              </a:ext>
            </a:extLst>
          </p:cNvPr>
          <p:cNvSpPr txBox="1"/>
          <p:nvPr/>
        </p:nvSpPr>
        <p:spPr>
          <a:xfrm>
            <a:off x="3715671" y="1425968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Formations et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informations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65D9E4-B882-57A4-EF7D-96219D8A4F73}"/>
              </a:ext>
            </a:extLst>
          </p:cNvPr>
          <p:cNvSpPr txBox="1"/>
          <p:nvPr/>
        </p:nvSpPr>
        <p:spPr>
          <a:xfrm>
            <a:off x="3715671" y="2213367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0" i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Sensibilisation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sectorielle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079DE9-B0B7-22D4-D68E-20E500B68722}"/>
              </a:ext>
            </a:extLst>
          </p:cNvPr>
          <p:cNvSpPr txBox="1"/>
          <p:nvPr/>
        </p:nvSpPr>
        <p:spPr>
          <a:xfrm>
            <a:off x="3715670" y="2991463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Sensibilisation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ludique</a:t>
            </a:r>
            <a:endParaRPr lang="nl-NL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6D1ED-E478-6767-7E3A-D3649BA05832}"/>
              </a:ext>
            </a:extLst>
          </p:cNvPr>
          <p:cNvSpPr txBox="1"/>
          <p:nvPr/>
        </p:nvSpPr>
        <p:spPr>
          <a:xfrm>
            <a:off x="3715670" y="375286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Sensibilisation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Cloud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AFF1FC-62AC-A291-E580-12E0C9DBA8DC}"/>
              </a:ext>
            </a:extLst>
          </p:cNvPr>
          <p:cNvSpPr txBox="1"/>
          <p:nvPr/>
        </p:nvSpPr>
        <p:spPr>
          <a:xfrm>
            <a:off x="3715671" y="453502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Accompagnement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financier</a:t>
            </a:r>
            <a:endParaRPr lang="nl-BE" sz="1400" b="0" i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948967-1400-4C2C-3CB0-7A7F0DD6EECB}"/>
              </a:ext>
            </a:extLst>
          </p:cNvPr>
          <p:cNvSpPr txBox="1"/>
          <p:nvPr/>
        </p:nvSpPr>
        <p:spPr>
          <a:xfrm>
            <a:off x="3715670" y="5330990"/>
            <a:ext cx="695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Lato"/>
                <a:ea typeface="Lato"/>
                <a:cs typeface="Lato"/>
              </a:rPr>
              <a:t>Audit, </a:t>
            </a:r>
            <a:r>
              <a:rPr lang="en-US" sz="1400" dirty="0" err="1">
                <a:latin typeface="Lato"/>
                <a:ea typeface="Lato"/>
                <a:cs typeface="Lato"/>
              </a:rPr>
              <a:t>accompagnement</a:t>
            </a:r>
            <a:r>
              <a:rPr lang="en-US" sz="1400" dirty="0"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latin typeface="Lato"/>
                <a:ea typeface="Lato"/>
                <a:cs typeface="Lato"/>
              </a:rPr>
              <a:t>personnalisé</a:t>
            </a:r>
            <a:r>
              <a:rPr lang="en-US" sz="1400" dirty="0">
                <a:latin typeface="Lato"/>
                <a:ea typeface="Lato"/>
                <a:cs typeface="Lato"/>
              </a:rPr>
              <a:t> et amelioration de la </a:t>
            </a:r>
            <a:r>
              <a:rPr lang="en-US" sz="1400" dirty="0" err="1">
                <a:latin typeface="Lato"/>
                <a:ea typeface="Lato"/>
                <a:cs typeface="Lato"/>
              </a:rPr>
              <a:t>cybersécurité</a:t>
            </a:r>
            <a:r>
              <a:rPr lang="en-US" sz="1400" dirty="0">
                <a:latin typeface="Lato"/>
                <a:ea typeface="Lato"/>
                <a:cs typeface="Lato"/>
              </a:rPr>
              <a:t> interne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57ADE080-8653-BB62-D0C6-A730B6253D60}"/>
              </a:ext>
            </a:extLst>
          </p:cNvPr>
          <p:cNvSpPr/>
          <p:nvPr/>
        </p:nvSpPr>
        <p:spPr>
          <a:xfrm>
            <a:off x="1694622" y="203915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4B729AF1-5B35-70ED-A4C7-A7A700082CAC}"/>
              </a:ext>
            </a:extLst>
          </p:cNvPr>
          <p:cNvSpPr/>
          <p:nvPr/>
        </p:nvSpPr>
        <p:spPr>
          <a:xfrm>
            <a:off x="1694621" y="281928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C9F0A724-E54F-BB9C-4BFC-172F90BF48EC}"/>
              </a:ext>
            </a:extLst>
          </p:cNvPr>
          <p:cNvSpPr/>
          <p:nvPr/>
        </p:nvSpPr>
        <p:spPr>
          <a:xfrm>
            <a:off x="1694619" y="3591374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9E7D5343-4383-0A90-3874-16E1FA55CE50}"/>
              </a:ext>
            </a:extLst>
          </p:cNvPr>
          <p:cNvSpPr/>
          <p:nvPr/>
        </p:nvSpPr>
        <p:spPr>
          <a:xfrm>
            <a:off x="1694621" y="5157098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1EE61BCE-3EFE-D936-473F-E730705FEA57}"/>
              </a:ext>
            </a:extLst>
          </p:cNvPr>
          <p:cNvSpPr/>
          <p:nvPr/>
        </p:nvSpPr>
        <p:spPr>
          <a:xfrm>
            <a:off x="3134245" y="204109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8C5C3A41-95D9-348A-D55D-13383EE7572D}"/>
              </a:ext>
            </a:extLst>
          </p:cNvPr>
          <p:cNvSpPr/>
          <p:nvPr/>
        </p:nvSpPr>
        <p:spPr>
          <a:xfrm>
            <a:off x="3134245" y="2823260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D1AF536B-CC27-D419-BBDB-58E642875F8B}"/>
              </a:ext>
            </a:extLst>
          </p:cNvPr>
          <p:cNvSpPr/>
          <p:nvPr/>
        </p:nvSpPr>
        <p:spPr>
          <a:xfrm>
            <a:off x="3134245" y="3594811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44B688B9-B6D4-6FAE-C171-0AACD2EAAB0B}"/>
              </a:ext>
            </a:extLst>
          </p:cNvPr>
          <p:cNvSpPr/>
          <p:nvPr/>
        </p:nvSpPr>
        <p:spPr>
          <a:xfrm>
            <a:off x="3134247" y="516154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9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B0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 Accompagnement financier</a:t>
            </a:r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C24D83E-D964-7621-0B02-C15DD8524E63}"/>
              </a:ext>
            </a:extLst>
          </p:cNvPr>
          <p:cNvSpPr txBox="1"/>
          <p:nvPr/>
        </p:nvSpPr>
        <p:spPr>
          <a:xfrm>
            <a:off x="3283017" y="2797348"/>
            <a:ext cx="8581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 Challenge : soutient les indépendants dans leur cyber-résilience après un </a:t>
            </a:r>
            <a:r>
              <a:rPr lang="fr-BE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cyberscan</a:t>
            </a:r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en six étapes, avec un accent particulier sur la recherche de subsides adaptés aux besoins des entreprises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2"/>
              </a:rPr>
              <a:t>Cyber’s</a:t>
            </a:r>
            <a:r>
              <a:rPr lang="fr-BE" sz="1200" dirty="0">
                <a:hlinkClick r:id="rId2"/>
              </a:rPr>
              <a:t> Challenge/PME accompagne gratuitement les indépendants | </a:t>
            </a:r>
            <a:r>
              <a:rPr lang="fr-BE" sz="1200" dirty="0" err="1">
                <a:hlinkClick r:id="rId2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Picture 4" descr="Syndicat Neutre pour Indépendants (SNI) | hub.info">
            <a:extLst>
              <a:ext uri="{FF2B5EF4-FFF2-40B4-BE49-F238E27FC236}">
                <a16:creationId xmlns:a16="http://schemas.microsoft.com/office/drawing/2014/main" id="{26F1623C-D17C-42FF-1537-3300A4341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6" y="2586630"/>
            <a:ext cx="2413369" cy="10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9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9E7D5343-4383-0A90-3874-16E1FA55CE50}"/>
              </a:ext>
            </a:extLst>
          </p:cNvPr>
          <p:cNvSpPr/>
          <p:nvPr/>
        </p:nvSpPr>
        <p:spPr>
          <a:xfrm>
            <a:off x="1694621" y="5157098"/>
            <a:ext cx="1291473" cy="646666"/>
          </a:xfrm>
          <a:prstGeom prst="homePlate">
            <a:avLst/>
          </a:prstGeom>
          <a:solidFill>
            <a:srgbClr val="F6B8AC"/>
          </a:solidFill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44B688B9-B6D4-6FAE-C171-0AACD2EAAB0B}"/>
              </a:ext>
            </a:extLst>
          </p:cNvPr>
          <p:cNvSpPr/>
          <p:nvPr/>
        </p:nvSpPr>
        <p:spPr>
          <a:xfrm>
            <a:off x="3134247" y="5161546"/>
            <a:ext cx="7908403" cy="646666"/>
          </a:xfrm>
          <a:prstGeom prst="chevron">
            <a:avLst/>
          </a:prstGeom>
          <a:solidFill>
            <a:srgbClr val="F6B8AC"/>
          </a:solidFill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484E8C-4C02-BF1E-F775-DAA8D74EEE51}"/>
              </a:ext>
            </a:extLst>
          </p:cNvPr>
          <p:cNvSpPr txBox="1"/>
          <p:nvPr/>
        </p:nvSpPr>
        <p:spPr>
          <a:xfrm>
            <a:off x="1105964" y="221348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E87244"/>
                </a:solidFill>
                <a:effectLst/>
                <a:latin typeface="Lato"/>
              </a:rPr>
              <a:t>Catégorie 2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FDB5A0-404F-4A0A-E253-00AEBFEC6B7F}"/>
              </a:ext>
            </a:extLst>
          </p:cNvPr>
          <p:cNvSpPr txBox="1"/>
          <p:nvPr/>
        </p:nvSpPr>
        <p:spPr>
          <a:xfrm>
            <a:off x="1105964" y="299478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3B9CA2"/>
                </a:solidFill>
                <a:effectLst/>
                <a:latin typeface="Lato"/>
              </a:rPr>
              <a:t>Catégorie 3​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B70F4C-8E3A-F818-4869-9B87AEDBD74B}"/>
              </a:ext>
            </a:extLst>
          </p:cNvPr>
          <p:cNvSpPr txBox="1"/>
          <p:nvPr/>
        </p:nvSpPr>
        <p:spPr>
          <a:xfrm>
            <a:off x="1105963" y="3760818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7030A0"/>
                </a:solidFill>
                <a:effectLst/>
                <a:latin typeface="Lato"/>
              </a:rPr>
              <a:t>Catégorie 4​</a:t>
            </a:r>
            <a:endParaRPr lang="fr-BE" sz="600" b="0" i="0">
              <a:solidFill>
                <a:srgbClr val="7030A0"/>
              </a:solidFill>
              <a:effectLst/>
              <a:latin typeface="Lato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B2DE56-8EF9-D2D2-4403-1B7A5EE65B11}"/>
              </a:ext>
            </a:extLst>
          </p:cNvPr>
          <p:cNvSpPr txBox="1"/>
          <p:nvPr/>
        </p:nvSpPr>
        <p:spPr>
          <a:xfrm>
            <a:off x="1105962" y="4542651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41B7EA"/>
                </a:solidFill>
                <a:effectLst/>
                <a:latin typeface="Lato"/>
              </a:rPr>
              <a:t>Catégorie 5​</a:t>
            </a:r>
            <a:endParaRPr lang="fr-BE" sz="600" b="0" i="0">
              <a:solidFill>
                <a:srgbClr val="41B7EA"/>
              </a:solidFill>
              <a:effectLst/>
              <a:latin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F004B6-D3A6-42DC-499D-B93ED895A6CD}"/>
              </a:ext>
            </a:extLst>
          </p:cNvPr>
          <p:cNvSpPr txBox="1"/>
          <p:nvPr/>
        </p:nvSpPr>
        <p:spPr>
          <a:xfrm>
            <a:off x="1105962" y="532370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Catégorie 6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E635A6A2-67F0-683A-6ECF-AF0AD8D0B1C4}"/>
              </a:ext>
            </a:extLst>
          </p:cNvPr>
          <p:cNvSpPr/>
          <p:nvPr/>
        </p:nvSpPr>
        <p:spPr>
          <a:xfrm>
            <a:off x="3134245" y="1263172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Flèche : pentagone 16">
            <a:extLst>
              <a:ext uri="{FF2B5EF4-FFF2-40B4-BE49-F238E27FC236}">
                <a16:creationId xmlns:a16="http://schemas.microsoft.com/office/drawing/2014/main" id="{580FA35C-D7A3-A6EB-499F-BC955F3758D5}"/>
              </a:ext>
            </a:extLst>
          </p:cNvPr>
          <p:cNvSpPr/>
          <p:nvPr/>
        </p:nvSpPr>
        <p:spPr>
          <a:xfrm>
            <a:off x="1694623" y="1264380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73B3EB-691B-9CE1-FE5F-82156D4B6C40}"/>
              </a:ext>
            </a:extLst>
          </p:cNvPr>
          <p:cNvSpPr txBox="1"/>
          <p:nvPr/>
        </p:nvSpPr>
        <p:spPr>
          <a:xfrm>
            <a:off x="1105965" y="143864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5B9F61"/>
                </a:solidFill>
                <a:effectLst/>
                <a:latin typeface="Lato"/>
              </a:rPr>
              <a:t>Catégorie 1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20079A-9294-B767-C04D-98C50DE24B66}"/>
              </a:ext>
            </a:extLst>
          </p:cNvPr>
          <p:cNvSpPr txBox="1"/>
          <p:nvPr/>
        </p:nvSpPr>
        <p:spPr>
          <a:xfrm>
            <a:off x="3715671" y="1425968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Formations et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informations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65D9E4-B882-57A4-EF7D-96219D8A4F73}"/>
              </a:ext>
            </a:extLst>
          </p:cNvPr>
          <p:cNvSpPr txBox="1"/>
          <p:nvPr/>
        </p:nvSpPr>
        <p:spPr>
          <a:xfrm>
            <a:off x="3715671" y="2213367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0" i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Sensibilisation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sectorielle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079DE9-B0B7-22D4-D68E-20E500B68722}"/>
              </a:ext>
            </a:extLst>
          </p:cNvPr>
          <p:cNvSpPr txBox="1"/>
          <p:nvPr/>
        </p:nvSpPr>
        <p:spPr>
          <a:xfrm>
            <a:off x="3715670" y="2991463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Sensibilisation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ludique</a:t>
            </a:r>
            <a:endParaRPr lang="nl-NL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6D1ED-E478-6767-7E3A-D3649BA05832}"/>
              </a:ext>
            </a:extLst>
          </p:cNvPr>
          <p:cNvSpPr txBox="1"/>
          <p:nvPr/>
        </p:nvSpPr>
        <p:spPr>
          <a:xfrm>
            <a:off x="3715670" y="375286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Sensibilisation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Cloud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AFF1FC-62AC-A291-E580-12E0C9DBA8DC}"/>
              </a:ext>
            </a:extLst>
          </p:cNvPr>
          <p:cNvSpPr txBox="1"/>
          <p:nvPr/>
        </p:nvSpPr>
        <p:spPr>
          <a:xfrm>
            <a:off x="3715671" y="453502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Accompagnement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financier</a:t>
            </a:r>
            <a:endParaRPr lang="nl-BE" sz="1400" b="0" i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948967-1400-4C2C-3CB0-7A7F0DD6EECB}"/>
              </a:ext>
            </a:extLst>
          </p:cNvPr>
          <p:cNvSpPr txBox="1"/>
          <p:nvPr/>
        </p:nvSpPr>
        <p:spPr>
          <a:xfrm>
            <a:off x="3715670" y="5330990"/>
            <a:ext cx="695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Lato"/>
                <a:ea typeface="Lato"/>
                <a:cs typeface="Lato"/>
              </a:rPr>
              <a:t>Audit, </a:t>
            </a:r>
            <a:r>
              <a:rPr lang="en-US" sz="1400" dirty="0" err="1">
                <a:latin typeface="Lato"/>
                <a:ea typeface="Lato"/>
                <a:cs typeface="Lato"/>
              </a:rPr>
              <a:t>accompagnement</a:t>
            </a:r>
            <a:r>
              <a:rPr lang="en-US" sz="1400" dirty="0"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latin typeface="Lato"/>
                <a:ea typeface="Lato"/>
                <a:cs typeface="Lato"/>
              </a:rPr>
              <a:t>personnalisé</a:t>
            </a:r>
            <a:r>
              <a:rPr lang="en-US" sz="1400" dirty="0">
                <a:latin typeface="Lato"/>
                <a:ea typeface="Lato"/>
                <a:cs typeface="Lato"/>
              </a:rPr>
              <a:t> et amelioration de la </a:t>
            </a:r>
            <a:r>
              <a:rPr lang="en-US" sz="1400" dirty="0" err="1">
                <a:latin typeface="Lato"/>
                <a:ea typeface="Lato"/>
                <a:cs typeface="Lato"/>
              </a:rPr>
              <a:t>cybersécurité</a:t>
            </a:r>
            <a:r>
              <a:rPr lang="en-US" sz="1400" dirty="0">
                <a:latin typeface="Lato"/>
                <a:ea typeface="Lato"/>
                <a:cs typeface="Lato"/>
              </a:rPr>
              <a:t> interne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57ADE080-8653-BB62-D0C6-A730B6253D60}"/>
              </a:ext>
            </a:extLst>
          </p:cNvPr>
          <p:cNvSpPr/>
          <p:nvPr/>
        </p:nvSpPr>
        <p:spPr>
          <a:xfrm>
            <a:off x="1694622" y="203915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4B729AF1-5B35-70ED-A4C7-A7A700082CAC}"/>
              </a:ext>
            </a:extLst>
          </p:cNvPr>
          <p:cNvSpPr/>
          <p:nvPr/>
        </p:nvSpPr>
        <p:spPr>
          <a:xfrm>
            <a:off x="1694621" y="281928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C9F0A724-E54F-BB9C-4BFC-172F90BF48EC}"/>
              </a:ext>
            </a:extLst>
          </p:cNvPr>
          <p:cNvSpPr/>
          <p:nvPr/>
        </p:nvSpPr>
        <p:spPr>
          <a:xfrm>
            <a:off x="1694619" y="3591374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E043649C-A721-1C66-CAC9-00260C140EF5}"/>
              </a:ext>
            </a:extLst>
          </p:cNvPr>
          <p:cNvSpPr/>
          <p:nvPr/>
        </p:nvSpPr>
        <p:spPr>
          <a:xfrm>
            <a:off x="1694620" y="4373911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1EE61BCE-3EFE-D936-473F-E730705FEA57}"/>
              </a:ext>
            </a:extLst>
          </p:cNvPr>
          <p:cNvSpPr/>
          <p:nvPr/>
        </p:nvSpPr>
        <p:spPr>
          <a:xfrm>
            <a:off x="3134245" y="204109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8C5C3A41-95D9-348A-D55D-13383EE7572D}"/>
              </a:ext>
            </a:extLst>
          </p:cNvPr>
          <p:cNvSpPr/>
          <p:nvPr/>
        </p:nvSpPr>
        <p:spPr>
          <a:xfrm>
            <a:off x="3134245" y="2823260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D1AF536B-CC27-D419-BBDB-58E642875F8B}"/>
              </a:ext>
            </a:extLst>
          </p:cNvPr>
          <p:cNvSpPr/>
          <p:nvPr/>
        </p:nvSpPr>
        <p:spPr>
          <a:xfrm>
            <a:off x="3134245" y="3594811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D36E84E4-B5DA-F5E8-28D8-B16E4982146B}"/>
              </a:ext>
            </a:extLst>
          </p:cNvPr>
          <p:cNvSpPr/>
          <p:nvPr/>
        </p:nvSpPr>
        <p:spPr>
          <a:xfrm>
            <a:off x="3134246" y="4375867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28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F6B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7" y="1018489"/>
            <a:ext cx="11864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6. Audit, accompagnement personnalisé et </a:t>
            </a:r>
            <a:r>
              <a:rPr lang="fr-BE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amelioration</a:t>
            </a:r>
            <a:r>
              <a:rPr lang="fr-B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la cybersécurité interne</a:t>
            </a:r>
            <a:endParaRPr lang="fr-BE" sz="24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/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DE5B3B-FC30-16D3-0195-3894BBC01FB4}"/>
              </a:ext>
            </a:extLst>
          </p:cNvPr>
          <p:cNvSpPr txBox="1"/>
          <p:nvPr/>
        </p:nvSpPr>
        <p:spPr>
          <a:xfrm>
            <a:off x="2858425" y="2410030"/>
            <a:ext cx="88728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Light </a:t>
            </a:r>
            <a:r>
              <a:rPr lang="fr-BE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security</a:t>
            </a:r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audit : utilisation du piratage éthique pour identifier les vulnérabilités en cybersécurité, rapport avec des solutions, plan d’action et analyse de suivi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2"/>
              </a:rPr>
              <a:t>Light </a:t>
            </a:r>
            <a:r>
              <a:rPr lang="fr-BE" sz="1200" dirty="0" err="1">
                <a:hlinkClick r:id="rId2"/>
              </a:rPr>
              <a:t>security</a:t>
            </a:r>
            <a:r>
              <a:rPr lang="fr-BE" sz="1200" dirty="0">
                <a:hlinkClick r:id="rId2"/>
              </a:rPr>
              <a:t> audit | </a:t>
            </a:r>
            <a:r>
              <a:rPr lang="fr-BE" sz="1200" dirty="0" err="1">
                <a:hlinkClick r:id="rId2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Network Isolation : proposition d’une plateforme de sécurité réseau optimale sans coûts matériels élevés, en appliquant le principe de confiance zéro pour vérifier chaque utilisateur et appareil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3"/>
              </a:rPr>
              <a:t>Network Isolation | </a:t>
            </a:r>
            <a:r>
              <a:rPr lang="fr-BE" sz="1200" dirty="0" err="1">
                <a:hlinkClick r:id="rId3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Processus complet d'amélioration de la cybersécurité pour les PME en trois étapes : évaluation, protection, et conseil, avec des outils pratiques et des stratégies pour un impact à long terme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DCE69A-6B61-BDD3-86D1-762AEFA05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02" y="5203304"/>
            <a:ext cx="2158868" cy="771753"/>
          </a:xfrm>
          <a:prstGeom prst="rect">
            <a:avLst/>
          </a:prstGeom>
        </p:spPr>
      </p:pic>
      <p:pic>
        <p:nvPicPr>
          <p:cNvPr id="8194" name="Picture 2" descr="Jimber | Ondernemend Waasmunster">
            <a:extLst>
              <a:ext uri="{FF2B5EF4-FFF2-40B4-BE49-F238E27FC236}">
                <a16:creationId xmlns:a16="http://schemas.microsoft.com/office/drawing/2014/main" id="{F614BB40-B0B4-F7F6-D193-6603A58F4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2" y="3229958"/>
            <a:ext cx="2244593" cy="4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5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F6B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7" y="977810"/>
            <a:ext cx="11864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6. Audit, accompagnement personnalisé et </a:t>
            </a:r>
            <a:r>
              <a:rPr lang="fr-BE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amelioration</a:t>
            </a:r>
            <a:r>
              <a:rPr lang="fr-B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la cybersécurité interne</a:t>
            </a:r>
            <a:endParaRPr lang="fr-BE" sz="24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/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654B5D-F57B-DF40-B348-EB6CE67A3D76}"/>
              </a:ext>
            </a:extLst>
          </p:cNvPr>
          <p:cNvSpPr txBox="1"/>
          <p:nvPr/>
        </p:nvSpPr>
        <p:spPr>
          <a:xfrm>
            <a:off x="3272602" y="2555742"/>
            <a:ext cx="8433623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BeCyberSafe</a:t>
            </a:r>
            <a:r>
              <a:rPr lang="fr-BE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: projet basé sur des offres existantes, avec une analyse du niveau de cybersécurité (« scan freemium »), des ressources pour l'amélioration et des conseils sur mesure ainsi que des webinaires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2"/>
              </a:rPr>
              <a:t>BeCyberSafe</a:t>
            </a:r>
            <a:r>
              <a:rPr lang="fr-BE" sz="1200" dirty="0">
                <a:hlinkClick r:id="rId2"/>
              </a:rPr>
              <a:t> aide les entreprises à améliorer leur cybersécurité | </a:t>
            </a:r>
            <a:r>
              <a:rPr lang="fr-BE" sz="1200" dirty="0" err="1">
                <a:hlinkClick r:id="rId2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SafeMyPlace</a:t>
            </a:r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: Diagnostic de cybersécurité et mesures de remédiation personnalisées, en cinq phases : identification des besoins, diagnostic, réponses aux questions, entretien avec un consultant et suivi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3"/>
              </a:rPr>
              <a:t>SafeMyPlace</a:t>
            </a:r>
            <a:r>
              <a:rPr lang="fr-BE" sz="1200" dirty="0">
                <a:hlinkClick r:id="rId3"/>
              </a:rPr>
              <a:t> : formez-vous à la cybersécurité avec Cyber4sme.be | </a:t>
            </a:r>
            <a:r>
              <a:rPr lang="fr-BE" sz="1200" dirty="0" err="1">
                <a:hlinkClick r:id="rId3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Picture 4" descr="Offres d'emploi - Join HeadMind Partners">
            <a:extLst>
              <a:ext uri="{FF2B5EF4-FFF2-40B4-BE49-F238E27FC236}">
                <a16:creationId xmlns:a16="http://schemas.microsoft.com/office/drawing/2014/main" id="{ECE0511B-EDD7-CA04-73F9-9BCF78B2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6851"/>
            <a:ext cx="3272602" cy="69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yndicat Neutre pour Indépendants (SNI) | hub.info">
            <a:extLst>
              <a:ext uri="{FF2B5EF4-FFF2-40B4-BE49-F238E27FC236}">
                <a16:creationId xmlns:a16="http://schemas.microsoft.com/office/drawing/2014/main" id="{47FA22FB-E810-242A-CD5E-020828F35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8" y="3017798"/>
            <a:ext cx="1752652" cy="7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ecom">
            <a:extLst>
              <a:ext uri="{FF2B5EF4-FFF2-40B4-BE49-F238E27FC236}">
                <a16:creationId xmlns:a16="http://schemas.microsoft.com/office/drawing/2014/main" id="{0CA18527-5A48-FEF9-D26A-EF82C688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6" y="2388364"/>
            <a:ext cx="1562296" cy="5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53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57C3722-46F6-D59E-7C4B-4AE064EF04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06BD4F-DD93-4F9F-70B5-20CD13542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0000" y="1911715"/>
            <a:ext cx="4481625" cy="5616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nl-BE" err="1">
                <a:solidFill>
                  <a:srgbClr val="C00000"/>
                </a:solidFill>
              </a:rPr>
              <a:t>Contactez-nous</a:t>
            </a:r>
            <a:r>
              <a:rPr lang="nl-BE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797C14-1C7F-C5B7-ECAC-0B0ADE5E7159}"/>
              </a:ext>
            </a:extLst>
          </p:cNvPr>
          <p:cNvSpPr txBox="1"/>
          <p:nvPr/>
        </p:nvSpPr>
        <p:spPr>
          <a:xfrm>
            <a:off x="1793289" y="2812476"/>
            <a:ext cx="7119891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Département Europe et entrepreneuriat – Service Europe et International</a:t>
            </a:r>
            <a:b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Direction générale Politique des P.M.E. – SPF Economie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5DB0996-7355-0B8A-A91D-71239509B2E0}"/>
              </a:ext>
            </a:extLst>
          </p:cNvPr>
          <p:cNvSpPr txBox="1"/>
          <p:nvPr/>
        </p:nvSpPr>
        <p:spPr>
          <a:xfrm>
            <a:off x="1793289" y="3758988"/>
            <a:ext cx="6356410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cyber4sme@economie.fgov.be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491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C484E8C-4C02-BF1E-F775-DAA8D74EEE51}"/>
              </a:ext>
            </a:extLst>
          </p:cNvPr>
          <p:cNvSpPr txBox="1"/>
          <p:nvPr/>
        </p:nvSpPr>
        <p:spPr>
          <a:xfrm>
            <a:off x="1105964" y="221348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E87244"/>
                </a:solidFill>
                <a:effectLst/>
                <a:latin typeface="Lato"/>
              </a:rPr>
              <a:t>Catégorie 2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FDB5A0-404F-4A0A-E253-00AEBFEC6B7F}"/>
              </a:ext>
            </a:extLst>
          </p:cNvPr>
          <p:cNvSpPr txBox="1"/>
          <p:nvPr/>
        </p:nvSpPr>
        <p:spPr>
          <a:xfrm>
            <a:off x="1105964" y="299478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3B9CA2"/>
                </a:solidFill>
                <a:effectLst/>
                <a:latin typeface="Lato"/>
              </a:rPr>
              <a:t>Catégorie 3​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B70F4C-8E3A-F818-4869-9B87AEDBD74B}"/>
              </a:ext>
            </a:extLst>
          </p:cNvPr>
          <p:cNvSpPr txBox="1"/>
          <p:nvPr/>
        </p:nvSpPr>
        <p:spPr>
          <a:xfrm>
            <a:off x="1105963" y="3760818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7030A0"/>
                </a:solidFill>
                <a:effectLst/>
                <a:latin typeface="Lato"/>
              </a:rPr>
              <a:t>Catégorie 4​</a:t>
            </a:r>
            <a:endParaRPr lang="fr-BE" sz="600" b="0" i="0">
              <a:solidFill>
                <a:srgbClr val="7030A0"/>
              </a:solidFill>
              <a:effectLst/>
              <a:latin typeface="Lato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B2DE56-8EF9-D2D2-4403-1B7A5EE65B11}"/>
              </a:ext>
            </a:extLst>
          </p:cNvPr>
          <p:cNvSpPr txBox="1"/>
          <p:nvPr/>
        </p:nvSpPr>
        <p:spPr>
          <a:xfrm>
            <a:off x="1105962" y="4542651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41B7EA"/>
                </a:solidFill>
                <a:effectLst/>
                <a:latin typeface="Lato"/>
              </a:rPr>
              <a:t>Catégorie 5​</a:t>
            </a:r>
            <a:endParaRPr lang="fr-BE" sz="600" b="0" i="0">
              <a:solidFill>
                <a:srgbClr val="41B7EA"/>
              </a:solidFill>
              <a:effectLst/>
              <a:latin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F004B6-D3A6-42DC-499D-B93ED895A6CD}"/>
              </a:ext>
            </a:extLst>
          </p:cNvPr>
          <p:cNvSpPr txBox="1"/>
          <p:nvPr/>
        </p:nvSpPr>
        <p:spPr>
          <a:xfrm>
            <a:off x="1105962" y="532370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Catégorie 6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9BA6DC0-FF65-B575-6367-FA5B3B7C9FC2}"/>
              </a:ext>
            </a:extLst>
          </p:cNvPr>
          <p:cNvGrpSpPr/>
          <p:nvPr/>
        </p:nvGrpSpPr>
        <p:grpSpPr>
          <a:xfrm>
            <a:off x="1105965" y="1263172"/>
            <a:ext cx="9936683" cy="647874"/>
            <a:chOff x="1105965" y="1263172"/>
            <a:chExt cx="9936683" cy="647874"/>
          </a:xfrm>
        </p:grpSpPr>
        <p:sp>
          <p:nvSpPr>
            <p:cNvPr id="18" name="Flèche : chevron 17">
              <a:extLst>
                <a:ext uri="{FF2B5EF4-FFF2-40B4-BE49-F238E27FC236}">
                  <a16:creationId xmlns:a16="http://schemas.microsoft.com/office/drawing/2014/main" id="{E635A6A2-67F0-683A-6ECF-AF0AD8D0B1C4}"/>
                </a:ext>
              </a:extLst>
            </p:cNvPr>
            <p:cNvSpPr/>
            <p:nvPr/>
          </p:nvSpPr>
          <p:spPr>
            <a:xfrm>
              <a:off x="3134245" y="1263172"/>
              <a:ext cx="7908403" cy="646666"/>
            </a:xfrm>
            <a:prstGeom prst="chevron">
              <a:avLst/>
            </a:prstGeom>
            <a:solidFill>
              <a:srgbClr val="B6D4B9"/>
            </a:solidFill>
            <a:ln w="9525" cap="flat" cmpd="sng" algn="ctr">
              <a:solidFill>
                <a:srgbClr val="5B9F6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17" name="Flèche : pentagone 16">
              <a:extLst>
                <a:ext uri="{FF2B5EF4-FFF2-40B4-BE49-F238E27FC236}">
                  <a16:creationId xmlns:a16="http://schemas.microsoft.com/office/drawing/2014/main" id="{580FA35C-D7A3-A6EB-499F-BC955F3758D5}"/>
                </a:ext>
              </a:extLst>
            </p:cNvPr>
            <p:cNvSpPr/>
            <p:nvPr/>
          </p:nvSpPr>
          <p:spPr>
            <a:xfrm>
              <a:off x="1694623" y="1264380"/>
              <a:ext cx="1291473" cy="646666"/>
            </a:xfrm>
            <a:prstGeom prst="homePlate">
              <a:avLst/>
            </a:prstGeom>
            <a:solidFill>
              <a:srgbClr val="B6D4B9"/>
            </a:solidFill>
            <a:ln w="9525" cap="flat" cmpd="sng" algn="ctr">
              <a:solidFill>
                <a:srgbClr val="5B9F6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0273B3EB-691B-9CE1-FE5F-82156D4B6C40}"/>
                </a:ext>
              </a:extLst>
            </p:cNvPr>
            <p:cNvSpPr txBox="1"/>
            <p:nvPr/>
          </p:nvSpPr>
          <p:spPr>
            <a:xfrm>
              <a:off x="1105965" y="1438649"/>
              <a:ext cx="2318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fr-BE" sz="1400" b="0" i="0">
                  <a:solidFill>
                    <a:srgbClr val="5B9F61"/>
                  </a:solidFill>
                  <a:effectLst/>
                  <a:latin typeface="Lato"/>
                </a:rPr>
                <a:t>Catégorie 1</a:t>
              </a:r>
              <a:r>
                <a:rPr lang="fr-BE" sz="1400" b="0" i="0">
                  <a:solidFill>
                    <a:srgbClr val="000000"/>
                  </a:solidFill>
                  <a:effectLst/>
                  <a:latin typeface="Lato"/>
                </a:rPr>
                <a:t>​</a:t>
              </a:r>
              <a:endParaRPr lang="fr-BE" sz="800" b="0" i="0">
                <a:solidFill>
                  <a:srgbClr val="000000"/>
                </a:solidFill>
                <a:effectLst/>
                <a:latin typeface="Lato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F20079A-9294-B767-C04D-98C50DE24B66}"/>
                </a:ext>
              </a:extLst>
            </p:cNvPr>
            <p:cNvSpPr txBox="1"/>
            <p:nvPr/>
          </p:nvSpPr>
          <p:spPr>
            <a:xfrm>
              <a:off x="3715671" y="1425968"/>
              <a:ext cx="50119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sz="1400" dirty="0">
                  <a:solidFill>
                    <a:schemeClr val="tx1"/>
                  </a:solidFill>
                  <a:latin typeface="Lato"/>
                  <a:ea typeface="Lato"/>
                  <a:cs typeface="Lato"/>
                </a:rPr>
                <a:t>Formations et </a:t>
              </a:r>
              <a:r>
                <a:rPr lang="en-US" sz="1400" dirty="0" err="1">
                  <a:solidFill>
                    <a:schemeClr val="tx1"/>
                  </a:solidFill>
                  <a:latin typeface="Lato"/>
                  <a:ea typeface="Lato"/>
                  <a:cs typeface="Lato"/>
                </a:rPr>
                <a:t>informations</a:t>
              </a:r>
              <a:endParaRPr lang="nl-BE" sz="1400" b="0" i="1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endParaRP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2C65D9E4-B882-57A4-EF7D-96219D8A4F73}"/>
              </a:ext>
            </a:extLst>
          </p:cNvPr>
          <p:cNvSpPr txBox="1"/>
          <p:nvPr/>
        </p:nvSpPr>
        <p:spPr>
          <a:xfrm>
            <a:off x="3715671" y="2213367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0" i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Sensibilisation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sectorielle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079DE9-B0B7-22D4-D68E-20E500B68722}"/>
              </a:ext>
            </a:extLst>
          </p:cNvPr>
          <p:cNvSpPr txBox="1"/>
          <p:nvPr/>
        </p:nvSpPr>
        <p:spPr>
          <a:xfrm>
            <a:off x="3715670" y="2991463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Sensibilisation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ludique</a:t>
            </a:r>
            <a:endParaRPr lang="nl-NL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6D1ED-E478-6767-7E3A-D3649BA05832}"/>
              </a:ext>
            </a:extLst>
          </p:cNvPr>
          <p:cNvSpPr txBox="1"/>
          <p:nvPr/>
        </p:nvSpPr>
        <p:spPr>
          <a:xfrm>
            <a:off x="3715670" y="375286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Sensibilisation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Cloud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AFF1FC-62AC-A291-E580-12E0C9DBA8DC}"/>
              </a:ext>
            </a:extLst>
          </p:cNvPr>
          <p:cNvSpPr txBox="1"/>
          <p:nvPr/>
        </p:nvSpPr>
        <p:spPr>
          <a:xfrm>
            <a:off x="3715671" y="453502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Accompagnement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financier</a:t>
            </a:r>
            <a:endParaRPr lang="nl-BE" sz="1400" b="0" i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948967-1400-4C2C-3CB0-7A7F0DD6EECB}"/>
              </a:ext>
            </a:extLst>
          </p:cNvPr>
          <p:cNvSpPr txBox="1"/>
          <p:nvPr/>
        </p:nvSpPr>
        <p:spPr>
          <a:xfrm>
            <a:off x="3715670" y="5330990"/>
            <a:ext cx="695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Lato"/>
                <a:ea typeface="Lato"/>
                <a:cs typeface="Lato"/>
              </a:rPr>
              <a:t>Audit, </a:t>
            </a:r>
            <a:r>
              <a:rPr lang="en-US" sz="1400" dirty="0" err="1">
                <a:latin typeface="Lato"/>
                <a:ea typeface="Lato"/>
                <a:cs typeface="Lato"/>
              </a:rPr>
              <a:t>accompagnement</a:t>
            </a:r>
            <a:r>
              <a:rPr lang="en-US" sz="1400" dirty="0"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latin typeface="Lato"/>
                <a:ea typeface="Lato"/>
                <a:cs typeface="Lato"/>
              </a:rPr>
              <a:t>personnalisé</a:t>
            </a:r>
            <a:r>
              <a:rPr lang="en-US" sz="1400" dirty="0">
                <a:latin typeface="Lato"/>
                <a:ea typeface="Lato"/>
                <a:cs typeface="Lato"/>
              </a:rPr>
              <a:t> et amelioration de la </a:t>
            </a:r>
            <a:r>
              <a:rPr lang="en-US" sz="1400" dirty="0" err="1">
                <a:latin typeface="Lato"/>
                <a:ea typeface="Lato"/>
                <a:cs typeface="Lato"/>
              </a:rPr>
              <a:t>cybersécurité</a:t>
            </a:r>
            <a:r>
              <a:rPr lang="en-US" sz="1400" dirty="0">
                <a:latin typeface="Lato"/>
                <a:ea typeface="Lato"/>
                <a:cs typeface="Lato"/>
              </a:rPr>
              <a:t> interne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57ADE080-8653-BB62-D0C6-A730B6253D60}"/>
              </a:ext>
            </a:extLst>
          </p:cNvPr>
          <p:cNvSpPr/>
          <p:nvPr/>
        </p:nvSpPr>
        <p:spPr>
          <a:xfrm>
            <a:off x="1694622" y="203915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4B729AF1-5B35-70ED-A4C7-A7A700082CAC}"/>
              </a:ext>
            </a:extLst>
          </p:cNvPr>
          <p:cNvSpPr/>
          <p:nvPr/>
        </p:nvSpPr>
        <p:spPr>
          <a:xfrm>
            <a:off x="1694621" y="281928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C9F0A724-E54F-BB9C-4BFC-172F90BF48EC}"/>
              </a:ext>
            </a:extLst>
          </p:cNvPr>
          <p:cNvSpPr/>
          <p:nvPr/>
        </p:nvSpPr>
        <p:spPr>
          <a:xfrm>
            <a:off x="1694619" y="3591374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E043649C-A721-1C66-CAC9-00260C140EF5}"/>
              </a:ext>
            </a:extLst>
          </p:cNvPr>
          <p:cNvSpPr/>
          <p:nvPr/>
        </p:nvSpPr>
        <p:spPr>
          <a:xfrm>
            <a:off x="1694620" y="4373911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9E7D5343-4383-0A90-3874-16E1FA55CE50}"/>
              </a:ext>
            </a:extLst>
          </p:cNvPr>
          <p:cNvSpPr/>
          <p:nvPr/>
        </p:nvSpPr>
        <p:spPr>
          <a:xfrm>
            <a:off x="1694621" y="5157098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1EE61BCE-3EFE-D936-473F-E730705FEA57}"/>
              </a:ext>
            </a:extLst>
          </p:cNvPr>
          <p:cNvSpPr/>
          <p:nvPr/>
        </p:nvSpPr>
        <p:spPr>
          <a:xfrm>
            <a:off x="3134245" y="204109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8C5C3A41-95D9-348A-D55D-13383EE7572D}"/>
              </a:ext>
            </a:extLst>
          </p:cNvPr>
          <p:cNvSpPr/>
          <p:nvPr/>
        </p:nvSpPr>
        <p:spPr>
          <a:xfrm>
            <a:off x="3134245" y="2823260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D1AF536B-CC27-D419-BBDB-58E642875F8B}"/>
              </a:ext>
            </a:extLst>
          </p:cNvPr>
          <p:cNvSpPr/>
          <p:nvPr/>
        </p:nvSpPr>
        <p:spPr>
          <a:xfrm>
            <a:off x="3134245" y="3594811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D36E84E4-B5DA-F5E8-28D8-B16E4982146B}"/>
              </a:ext>
            </a:extLst>
          </p:cNvPr>
          <p:cNvSpPr/>
          <p:nvPr/>
        </p:nvSpPr>
        <p:spPr>
          <a:xfrm>
            <a:off x="3134246" y="4375867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44B688B9-B6D4-6FAE-C171-0AACD2EAAB0B}"/>
              </a:ext>
            </a:extLst>
          </p:cNvPr>
          <p:cNvSpPr/>
          <p:nvPr/>
        </p:nvSpPr>
        <p:spPr>
          <a:xfrm>
            <a:off x="3134247" y="516154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4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B6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Formations et </a:t>
            </a:r>
            <a:r>
              <a:rPr lang="en-US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informations</a:t>
            </a:r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E6ADFA9-8E11-3B29-03C6-8705AE7A88C4}"/>
              </a:ext>
            </a:extLst>
          </p:cNvPr>
          <p:cNvSpPr txBox="1"/>
          <p:nvPr/>
        </p:nvSpPr>
        <p:spPr>
          <a:xfrm>
            <a:off x="2824550" y="2316077"/>
            <a:ext cx="903642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Learn.Secure.Repeat</a:t>
            </a:r>
            <a:r>
              <a:rPr lang="fr-BE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 : </a:t>
            </a:r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Ateliers et sessions de coaching individuel sur mesure conçus pour les PME avec des conseils et bonnes pratiques pour les aider à sécuriser et tester leur continuité opérationnelle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Consortium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2"/>
              </a:rPr>
              <a:t>Learn.Secure.Repeat</a:t>
            </a:r>
            <a:r>
              <a:rPr lang="fr-BE" sz="1200" dirty="0">
                <a:hlinkClick r:id="rId2"/>
              </a:rPr>
              <a:t> | </a:t>
            </a:r>
            <a:r>
              <a:rPr lang="fr-BE" sz="1200" dirty="0" err="1">
                <a:hlinkClick r:id="rId2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Formation en ligne axée sur le comportement humain pour améliorer la cybersécurité des personnes et des entreprises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3"/>
              </a:rPr>
              <a:t>Psybersafe</a:t>
            </a:r>
            <a:r>
              <a:rPr lang="fr-BE" sz="1200" dirty="0">
                <a:hlinkClick r:id="rId3"/>
              </a:rPr>
              <a:t> : formation en ligne en cybersécurité pour un changement de comportement | </a:t>
            </a:r>
            <a:r>
              <a:rPr lang="fr-BE" sz="1200" dirty="0" err="1">
                <a:hlinkClick r:id="rId3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Approche d'apprentissage mixte (</a:t>
            </a:r>
            <a:r>
              <a:rPr lang="fr-BE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blended</a:t>
            </a:r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learning</a:t>
            </a:r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 avec formations interactives en ligne et webinaires en direct pour aider les entrepreneurs à renforcer leur cyber-résilience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4"/>
              </a:rPr>
              <a:t>Formation à la cyber-résilience pour entrepreneurs | </a:t>
            </a:r>
            <a:r>
              <a:rPr lang="fr-BE" sz="1200" dirty="0" err="1">
                <a:hlinkClick r:id="rId4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 descr="CWF">
            <a:extLst>
              <a:ext uri="{FF2B5EF4-FFF2-40B4-BE49-F238E27FC236}">
                <a16:creationId xmlns:a16="http://schemas.microsoft.com/office/drawing/2014/main" id="{4C6EA046-98F8-FCDE-1DBB-B242834A6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1" y="2316077"/>
            <a:ext cx="2122954" cy="12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587F28F-0053-BBD6-2CA4-212F9AF51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2" y="3730999"/>
            <a:ext cx="2572103" cy="11071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5B79D67-BC4D-5E40-9897-F78040F7D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56" y="5324551"/>
            <a:ext cx="2212601" cy="7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B6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Formations et </a:t>
            </a:r>
            <a:r>
              <a:rPr lang="en-US" sz="3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informations</a:t>
            </a:r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E6ADFA9-8E11-3B29-03C6-8705AE7A88C4}"/>
              </a:ext>
            </a:extLst>
          </p:cNvPr>
          <p:cNvSpPr txBox="1"/>
          <p:nvPr/>
        </p:nvSpPr>
        <p:spPr>
          <a:xfrm>
            <a:off x="2924175" y="2380625"/>
            <a:ext cx="8633274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ORG2CS : Outils et ressources pratiques pour aider les PME à améliorer leur maturité en matière de cybersécurité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2"/>
              </a:rPr>
              <a:t>ORG2CS rend la cybersécurité accessible | </a:t>
            </a:r>
            <a:r>
              <a:rPr lang="fr-BE" sz="1200" dirty="0" err="1">
                <a:hlinkClick r:id="rId2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BeCyberSafe</a:t>
            </a:r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: sensibilisation des commerçants à la cybersécurité dans l'e-commerce via des webinaires, des podcasts et un ouvrage de référence, accessibles sur une plateforme dédiée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3"/>
              </a:rPr>
              <a:t>BeCyberSafe</a:t>
            </a:r>
            <a:r>
              <a:rPr lang="fr-BE" sz="1200" dirty="0">
                <a:hlinkClick r:id="rId3"/>
              </a:rPr>
              <a:t> | </a:t>
            </a:r>
            <a:r>
              <a:rPr lang="fr-BE" sz="1200" dirty="0" err="1">
                <a:hlinkClick r:id="rId3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kern="1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CyberWeek</a:t>
            </a:r>
            <a:r>
              <a:rPr lang="fr-BE" kern="1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: une semaine de formation à la cybersécurité pour les PME, et mise à disposition de formations en ligne sur le site internet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4"/>
              </a:rPr>
              <a:t>La Cyber Week | </a:t>
            </a:r>
            <a:r>
              <a:rPr lang="fr-BE" sz="1200" dirty="0" err="1">
                <a:hlinkClick r:id="rId4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E0EAC5-5B7B-6ACE-5D03-B750FFF43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4" y="2052268"/>
            <a:ext cx="2540302" cy="15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yndicat Neutre pour Indépendants (SNI) | hub.info">
            <a:extLst>
              <a:ext uri="{FF2B5EF4-FFF2-40B4-BE49-F238E27FC236}">
                <a16:creationId xmlns:a16="http://schemas.microsoft.com/office/drawing/2014/main" id="{560E6D97-81DB-665F-588C-98AC7E45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0" y="4227284"/>
            <a:ext cx="1333449" cy="5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éléchargements | IFAPME">
            <a:extLst>
              <a:ext uri="{FF2B5EF4-FFF2-40B4-BE49-F238E27FC236}">
                <a16:creationId xmlns:a16="http://schemas.microsoft.com/office/drawing/2014/main" id="{A85A92FF-4071-99FA-1D19-53F6A350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4" y="5148173"/>
            <a:ext cx="2281778" cy="11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ecom">
            <a:extLst>
              <a:ext uri="{FF2B5EF4-FFF2-40B4-BE49-F238E27FC236}">
                <a16:creationId xmlns:a16="http://schemas.microsoft.com/office/drawing/2014/main" id="{28AAF42C-DB46-D1B0-5009-48E980BD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6" y="3708181"/>
            <a:ext cx="1412267" cy="5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1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3FDB5A0-404F-4A0A-E253-00AEBFEC6B7F}"/>
              </a:ext>
            </a:extLst>
          </p:cNvPr>
          <p:cNvSpPr txBox="1"/>
          <p:nvPr/>
        </p:nvSpPr>
        <p:spPr>
          <a:xfrm>
            <a:off x="1105964" y="299478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3B9CA2"/>
                </a:solidFill>
                <a:effectLst/>
                <a:latin typeface="Lato"/>
              </a:rPr>
              <a:t>Catégorie 3​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B70F4C-8E3A-F818-4869-9B87AEDBD74B}"/>
              </a:ext>
            </a:extLst>
          </p:cNvPr>
          <p:cNvSpPr txBox="1"/>
          <p:nvPr/>
        </p:nvSpPr>
        <p:spPr>
          <a:xfrm>
            <a:off x="1105963" y="3760818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7030A0"/>
                </a:solidFill>
                <a:effectLst/>
                <a:latin typeface="Lato"/>
              </a:rPr>
              <a:t>Catégorie 4​</a:t>
            </a:r>
            <a:endParaRPr lang="fr-BE" sz="600" b="0" i="0">
              <a:solidFill>
                <a:srgbClr val="7030A0"/>
              </a:solidFill>
              <a:effectLst/>
              <a:latin typeface="Lato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B2DE56-8EF9-D2D2-4403-1B7A5EE65B11}"/>
              </a:ext>
            </a:extLst>
          </p:cNvPr>
          <p:cNvSpPr txBox="1"/>
          <p:nvPr/>
        </p:nvSpPr>
        <p:spPr>
          <a:xfrm>
            <a:off x="1105962" y="4542651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41B7EA"/>
                </a:solidFill>
                <a:effectLst/>
                <a:latin typeface="Lato"/>
              </a:rPr>
              <a:t>Catégorie 5​</a:t>
            </a:r>
            <a:endParaRPr lang="fr-BE" sz="600" b="0" i="0">
              <a:solidFill>
                <a:srgbClr val="41B7EA"/>
              </a:solidFill>
              <a:effectLst/>
              <a:latin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F004B6-D3A6-42DC-499D-B93ED895A6CD}"/>
              </a:ext>
            </a:extLst>
          </p:cNvPr>
          <p:cNvSpPr txBox="1"/>
          <p:nvPr/>
        </p:nvSpPr>
        <p:spPr>
          <a:xfrm>
            <a:off x="1105962" y="532370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Catégorie 6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E635A6A2-67F0-683A-6ECF-AF0AD8D0B1C4}"/>
              </a:ext>
            </a:extLst>
          </p:cNvPr>
          <p:cNvSpPr/>
          <p:nvPr/>
        </p:nvSpPr>
        <p:spPr>
          <a:xfrm>
            <a:off x="3134245" y="1263172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Flèche : pentagone 16">
            <a:extLst>
              <a:ext uri="{FF2B5EF4-FFF2-40B4-BE49-F238E27FC236}">
                <a16:creationId xmlns:a16="http://schemas.microsoft.com/office/drawing/2014/main" id="{580FA35C-D7A3-A6EB-499F-BC955F3758D5}"/>
              </a:ext>
            </a:extLst>
          </p:cNvPr>
          <p:cNvSpPr/>
          <p:nvPr/>
        </p:nvSpPr>
        <p:spPr>
          <a:xfrm>
            <a:off x="1694623" y="1264380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73B3EB-691B-9CE1-FE5F-82156D4B6C40}"/>
              </a:ext>
            </a:extLst>
          </p:cNvPr>
          <p:cNvSpPr txBox="1"/>
          <p:nvPr/>
        </p:nvSpPr>
        <p:spPr>
          <a:xfrm>
            <a:off x="1105965" y="143864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5B9F61"/>
                </a:solidFill>
                <a:effectLst/>
                <a:latin typeface="Lato"/>
              </a:rPr>
              <a:t>Catégorie 1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20079A-9294-B767-C04D-98C50DE24B66}"/>
              </a:ext>
            </a:extLst>
          </p:cNvPr>
          <p:cNvSpPr txBox="1"/>
          <p:nvPr/>
        </p:nvSpPr>
        <p:spPr>
          <a:xfrm>
            <a:off x="3715671" y="1425968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Formations et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informations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2BABD87-45B8-533C-6C07-EE8E57DEC890}"/>
              </a:ext>
            </a:extLst>
          </p:cNvPr>
          <p:cNvGrpSpPr/>
          <p:nvPr/>
        </p:nvGrpSpPr>
        <p:grpSpPr>
          <a:xfrm>
            <a:off x="1105964" y="2039152"/>
            <a:ext cx="9936684" cy="648610"/>
            <a:chOff x="1105964" y="2039152"/>
            <a:chExt cx="9936684" cy="648610"/>
          </a:xfrm>
        </p:grpSpPr>
        <p:sp>
          <p:nvSpPr>
            <p:cNvPr id="21" name="Flèche : pentagone 20">
              <a:extLst>
                <a:ext uri="{FF2B5EF4-FFF2-40B4-BE49-F238E27FC236}">
                  <a16:creationId xmlns:a16="http://schemas.microsoft.com/office/drawing/2014/main" id="{57ADE080-8653-BB62-D0C6-A730B6253D60}"/>
                </a:ext>
              </a:extLst>
            </p:cNvPr>
            <p:cNvSpPr/>
            <p:nvPr/>
          </p:nvSpPr>
          <p:spPr>
            <a:xfrm>
              <a:off x="1694622" y="2039152"/>
              <a:ext cx="1291473" cy="646666"/>
            </a:xfrm>
            <a:prstGeom prst="homePlate">
              <a:avLst/>
            </a:prstGeom>
            <a:solidFill>
              <a:srgbClr val="F5C2AD"/>
            </a:solidFill>
            <a:ln w="9525" cap="flat" cmpd="sng" algn="ctr">
              <a:solidFill>
                <a:srgbClr val="E872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6" name="Flèche : chevron 25">
              <a:extLst>
                <a:ext uri="{FF2B5EF4-FFF2-40B4-BE49-F238E27FC236}">
                  <a16:creationId xmlns:a16="http://schemas.microsoft.com/office/drawing/2014/main" id="{1EE61BCE-3EFE-D936-473F-E730705FEA57}"/>
                </a:ext>
              </a:extLst>
            </p:cNvPr>
            <p:cNvSpPr/>
            <p:nvPr/>
          </p:nvSpPr>
          <p:spPr>
            <a:xfrm>
              <a:off x="3134245" y="2041096"/>
              <a:ext cx="7908403" cy="646666"/>
            </a:xfrm>
            <a:prstGeom prst="chevron">
              <a:avLst/>
            </a:prstGeom>
            <a:solidFill>
              <a:srgbClr val="F5C2AD"/>
            </a:solidFill>
            <a:ln w="9525" cap="flat" cmpd="sng" algn="ctr">
              <a:solidFill>
                <a:srgbClr val="E872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0C484E8C-4C02-BF1E-F775-DAA8D74EEE51}"/>
                </a:ext>
              </a:extLst>
            </p:cNvPr>
            <p:cNvSpPr txBox="1"/>
            <p:nvPr/>
          </p:nvSpPr>
          <p:spPr>
            <a:xfrm>
              <a:off x="1105964" y="2213487"/>
              <a:ext cx="2318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fr-BE" sz="1400" b="0" i="0">
                  <a:solidFill>
                    <a:srgbClr val="E87244"/>
                  </a:solidFill>
                  <a:effectLst/>
                  <a:latin typeface="Lato"/>
                </a:rPr>
                <a:t>Catégorie 2</a:t>
              </a:r>
              <a:r>
                <a:rPr lang="fr-BE" sz="1400" b="0" i="0">
                  <a:solidFill>
                    <a:srgbClr val="000000"/>
                  </a:solidFill>
                  <a:effectLst/>
                  <a:latin typeface="Lato"/>
                </a:rPr>
                <a:t>​</a:t>
              </a:r>
              <a:endParaRPr lang="fr-BE" sz="800" b="0" i="0">
                <a:solidFill>
                  <a:srgbClr val="000000"/>
                </a:solidFill>
                <a:effectLst/>
                <a:latin typeface="Lato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C65D9E4-B882-57A4-EF7D-96219D8A4F73}"/>
                </a:ext>
              </a:extLst>
            </p:cNvPr>
            <p:cNvSpPr txBox="1"/>
            <p:nvPr/>
          </p:nvSpPr>
          <p:spPr>
            <a:xfrm>
              <a:off x="3715671" y="2213367"/>
              <a:ext cx="50119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sz="1400" b="0" i="0" dirty="0" err="1">
                  <a:solidFill>
                    <a:srgbClr val="000000"/>
                  </a:solidFill>
                  <a:effectLst/>
                  <a:latin typeface="Lato"/>
                  <a:ea typeface="Lato"/>
                  <a:cs typeface="Lato"/>
                </a:rPr>
                <a:t>Sensibilisation</a:t>
              </a:r>
              <a:r>
                <a:rPr lang="en-US" sz="1400" b="0" i="0" dirty="0">
                  <a:solidFill>
                    <a:srgbClr val="000000"/>
                  </a:solidFill>
                  <a:effectLst/>
                  <a:latin typeface="Lato"/>
                  <a:ea typeface="Lato"/>
                  <a:cs typeface="Lato"/>
                </a:rPr>
                <a:t> </a:t>
              </a:r>
              <a:r>
                <a:rPr lang="en-US" sz="1400" b="0" i="0" dirty="0" err="1">
                  <a:solidFill>
                    <a:srgbClr val="000000"/>
                  </a:solidFill>
                  <a:effectLst/>
                  <a:latin typeface="Lato"/>
                  <a:ea typeface="Lato"/>
                  <a:cs typeface="Lato"/>
                </a:rPr>
                <a:t>sectorielle</a:t>
              </a:r>
              <a:endParaRPr lang="nl-BE" sz="1400" b="0" i="1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endParaRP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9079DE9-B0B7-22D4-D68E-20E500B68722}"/>
              </a:ext>
            </a:extLst>
          </p:cNvPr>
          <p:cNvSpPr txBox="1"/>
          <p:nvPr/>
        </p:nvSpPr>
        <p:spPr>
          <a:xfrm>
            <a:off x="3715670" y="2991463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Sensibilisation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ludique</a:t>
            </a:r>
            <a:endParaRPr lang="nl-NL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6D1ED-E478-6767-7E3A-D3649BA05832}"/>
              </a:ext>
            </a:extLst>
          </p:cNvPr>
          <p:cNvSpPr txBox="1"/>
          <p:nvPr/>
        </p:nvSpPr>
        <p:spPr>
          <a:xfrm>
            <a:off x="3715670" y="375286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Sensibilisation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Cloud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AFF1FC-62AC-A291-E580-12E0C9DBA8DC}"/>
              </a:ext>
            </a:extLst>
          </p:cNvPr>
          <p:cNvSpPr txBox="1"/>
          <p:nvPr/>
        </p:nvSpPr>
        <p:spPr>
          <a:xfrm>
            <a:off x="3715671" y="453502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Accompagnement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financier</a:t>
            </a:r>
            <a:endParaRPr lang="nl-BE" sz="1400" b="0" i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948967-1400-4C2C-3CB0-7A7F0DD6EECB}"/>
              </a:ext>
            </a:extLst>
          </p:cNvPr>
          <p:cNvSpPr txBox="1"/>
          <p:nvPr/>
        </p:nvSpPr>
        <p:spPr>
          <a:xfrm>
            <a:off x="3715670" y="5330990"/>
            <a:ext cx="695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Lato"/>
                <a:ea typeface="Lato"/>
                <a:cs typeface="Lato"/>
              </a:rPr>
              <a:t>Audit, </a:t>
            </a:r>
            <a:r>
              <a:rPr lang="en-US" sz="1400" dirty="0" err="1">
                <a:latin typeface="Lato"/>
                <a:ea typeface="Lato"/>
                <a:cs typeface="Lato"/>
              </a:rPr>
              <a:t>accompagnement</a:t>
            </a:r>
            <a:r>
              <a:rPr lang="en-US" sz="1400" dirty="0"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latin typeface="Lato"/>
                <a:ea typeface="Lato"/>
                <a:cs typeface="Lato"/>
              </a:rPr>
              <a:t>personnalisé</a:t>
            </a:r>
            <a:r>
              <a:rPr lang="en-US" sz="1400" dirty="0">
                <a:latin typeface="Lato"/>
                <a:ea typeface="Lato"/>
                <a:cs typeface="Lato"/>
              </a:rPr>
              <a:t> et amelioration de la </a:t>
            </a:r>
            <a:r>
              <a:rPr lang="en-US" sz="1400" dirty="0" err="1">
                <a:latin typeface="Lato"/>
                <a:ea typeface="Lato"/>
                <a:cs typeface="Lato"/>
              </a:rPr>
              <a:t>cybersécurité</a:t>
            </a:r>
            <a:r>
              <a:rPr lang="en-US" sz="1400" dirty="0">
                <a:latin typeface="Lato"/>
                <a:ea typeface="Lato"/>
                <a:cs typeface="Lato"/>
              </a:rPr>
              <a:t> interne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4B729AF1-5B35-70ED-A4C7-A7A700082CAC}"/>
              </a:ext>
            </a:extLst>
          </p:cNvPr>
          <p:cNvSpPr/>
          <p:nvPr/>
        </p:nvSpPr>
        <p:spPr>
          <a:xfrm>
            <a:off x="1694621" y="281928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C9F0A724-E54F-BB9C-4BFC-172F90BF48EC}"/>
              </a:ext>
            </a:extLst>
          </p:cNvPr>
          <p:cNvSpPr/>
          <p:nvPr/>
        </p:nvSpPr>
        <p:spPr>
          <a:xfrm>
            <a:off x="1694619" y="3591374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E043649C-A721-1C66-CAC9-00260C140EF5}"/>
              </a:ext>
            </a:extLst>
          </p:cNvPr>
          <p:cNvSpPr/>
          <p:nvPr/>
        </p:nvSpPr>
        <p:spPr>
          <a:xfrm>
            <a:off x="1694620" y="4373911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9E7D5343-4383-0A90-3874-16E1FA55CE50}"/>
              </a:ext>
            </a:extLst>
          </p:cNvPr>
          <p:cNvSpPr/>
          <p:nvPr/>
        </p:nvSpPr>
        <p:spPr>
          <a:xfrm>
            <a:off x="1694621" y="5157098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8C5C3A41-95D9-348A-D55D-13383EE7572D}"/>
              </a:ext>
            </a:extLst>
          </p:cNvPr>
          <p:cNvSpPr/>
          <p:nvPr/>
        </p:nvSpPr>
        <p:spPr>
          <a:xfrm>
            <a:off x="3134245" y="2823260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D1AF536B-CC27-D419-BBDB-58E642875F8B}"/>
              </a:ext>
            </a:extLst>
          </p:cNvPr>
          <p:cNvSpPr/>
          <p:nvPr/>
        </p:nvSpPr>
        <p:spPr>
          <a:xfrm>
            <a:off x="3134245" y="3594811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D36E84E4-B5DA-F5E8-28D8-B16E4982146B}"/>
              </a:ext>
            </a:extLst>
          </p:cNvPr>
          <p:cNvSpPr/>
          <p:nvPr/>
        </p:nvSpPr>
        <p:spPr>
          <a:xfrm>
            <a:off x="3134246" y="4375867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44B688B9-B6D4-6FAE-C171-0AACD2EAAB0B}"/>
              </a:ext>
            </a:extLst>
          </p:cNvPr>
          <p:cNvSpPr/>
          <p:nvPr/>
        </p:nvSpPr>
        <p:spPr>
          <a:xfrm>
            <a:off x="3134247" y="516154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8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F5C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Sensibilisation sectorielle</a:t>
            </a:r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8AC6DBE-347D-D367-B0E4-FFAA7EB30AC6}"/>
              </a:ext>
            </a:extLst>
          </p:cNvPr>
          <p:cNvSpPr txBox="1"/>
          <p:nvPr/>
        </p:nvSpPr>
        <p:spPr>
          <a:xfrm>
            <a:off x="3124200" y="2601309"/>
            <a:ext cx="85629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Sensibilisation des libraires-presse indépendants avec des communications adaptées aux réalités du secteur sur leur site internet interactif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3"/>
              </a:rPr>
              <a:t>Sensibilisation des libraires-presse à la cybersécurité | </a:t>
            </a:r>
            <a:r>
              <a:rPr lang="fr-BE" sz="1200" dirty="0" err="1">
                <a:hlinkClick r:id="rId3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CyberActive</a:t>
            </a:r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: formations, vidéos et ressources didactiques pour sécuriser la transition vers l'industrie 4.0 du secteur manufacturier et le développement de services digitaux (SaaS)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4"/>
              </a:rPr>
              <a:t>CyberActive</a:t>
            </a:r>
            <a:r>
              <a:rPr lang="fr-BE" sz="1200" dirty="0">
                <a:hlinkClick r:id="rId4"/>
              </a:rPr>
              <a:t> | </a:t>
            </a:r>
            <a:r>
              <a:rPr lang="fr-BE" sz="1200" dirty="0" err="1">
                <a:hlinkClick r:id="rId4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Proposition d’une trajectoire d’amélioration en cybersécurité et brochures pour le secteur des notaires et de la construction, présentés lors de webinaires.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5"/>
              </a:rPr>
              <a:t>Boostez votre cybersécurité gratuitement : Trajectoire d'amélioration et guide d’études de cas ! | </a:t>
            </a:r>
            <a:r>
              <a:rPr lang="fr-BE" sz="1200" dirty="0" err="1">
                <a:hlinkClick r:id="rId5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4100" name="Picture 4" descr="Prodipresse ASBL | Défense des libraires francophones | Rue des Guilllemins  139, Liège">
            <a:extLst>
              <a:ext uri="{FF2B5EF4-FFF2-40B4-BE49-F238E27FC236}">
                <a16:creationId xmlns:a16="http://schemas.microsoft.com/office/drawing/2014/main" id="{B98714E6-383C-0024-F84D-9AABDBBE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1" y="2394809"/>
            <a:ext cx="2820521" cy="103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6DC3DDE-A8A0-58CB-47FD-DD23259CA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11" y="5267563"/>
            <a:ext cx="2377748" cy="849999"/>
          </a:xfrm>
          <a:prstGeom prst="rect">
            <a:avLst/>
          </a:prstGeom>
        </p:spPr>
      </p:pic>
      <p:pic>
        <p:nvPicPr>
          <p:cNvPr id="4" name="Picture 2" descr="SIRRIS | Plastiwin">
            <a:extLst>
              <a:ext uri="{FF2B5EF4-FFF2-40B4-BE49-F238E27FC236}">
                <a16:creationId xmlns:a16="http://schemas.microsoft.com/office/drawing/2014/main" id="{1C910AD2-C266-B2AF-92DE-673A8C0AA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" y="3831461"/>
            <a:ext cx="1337271" cy="103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4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F5C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Sensibilisation sectorielle</a:t>
            </a:r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E929632-F8B3-8312-F965-8A205B52A04A}"/>
              </a:ext>
            </a:extLst>
          </p:cNvPr>
          <p:cNvSpPr txBox="1"/>
          <p:nvPr/>
        </p:nvSpPr>
        <p:spPr>
          <a:xfrm>
            <a:off x="2766376" y="2424243"/>
            <a:ext cx="86445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Sensibilisation du secteur de la construction via des vidéos, webinaires et articles, en enseignant les mesures de sécurité appropriées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2"/>
              </a:rPr>
              <a:t>Bouwunie</a:t>
            </a:r>
            <a:r>
              <a:rPr lang="fr-BE" sz="1200" dirty="0">
                <a:hlinkClick r:id="rId2"/>
              </a:rPr>
              <a:t> vous aide à construire votre sécurité numérique | </a:t>
            </a:r>
            <a:r>
              <a:rPr lang="fr-BE" sz="1200" dirty="0" err="1">
                <a:hlinkClick r:id="rId2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Formation interactive en plusieurs modules pour le secteur de la construction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3"/>
              </a:rPr>
              <a:t>Formez-vous gratuitement à la cybersécurité ! | </a:t>
            </a:r>
            <a:r>
              <a:rPr lang="fr-BE" sz="1200" dirty="0" err="1">
                <a:hlinkClick r:id="rId3"/>
              </a:rPr>
              <a:t>cybersecurity</a:t>
            </a:r>
            <a:r>
              <a:rPr lang="fr-BE" sz="1200" dirty="0"/>
              <a:t> </a:t>
            </a:r>
            <a:r>
              <a:rPr lang="fr-BE" sz="1200" dirty="0">
                <a:solidFill>
                  <a:schemeClr val="bg1"/>
                </a:solidFill>
              </a:rPr>
              <a:t>+ </a:t>
            </a:r>
            <a:r>
              <a:rPr lang="fr-BE" sz="1200" dirty="0">
                <a:hlinkClick r:id="rId4"/>
              </a:rPr>
              <a:t>Une formation insolite à la Cybersécurité, organisée par la FEGC | </a:t>
            </a:r>
            <a:r>
              <a:rPr lang="fr-BE" sz="1200" dirty="0" err="1">
                <a:hlinkClick r:id="rId4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sz="14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Développement d’une trajectoire progressive pour améliorer la cybersécurité des PME dans le secteur de la construction et de l'immobilier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5"/>
              </a:rPr>
              <a:t>Cybersécurité : bâtissons ensemble une cybersécurité solide ! | </a:t>
            </a:r>
            <a:r>
              <a:rPr lang="fr-BE" sz="1200" dirty="0" err="1">
                <a:hlinkClick r:id="rId5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124" name="Picture 4" descr="FABA-FEGC - Infosteel">
            <a:extLst>
              <a:ext uri="{FF2B5EF4-FFF2-40B4-BE49-F238E27FC236}">
                <a16:creationId xmlns:a16="http://schemas.microsoft.com/office/drawing/2014/main" id="{E2C91AF7-BB5A-F657-963C-BCE5B5D9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4" y="3719208"/>
            <a:ext cx="2633382" cy="12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ucces@Bouw - het inspiratiefestival voor bouwprofessionals">
            <a:extLst>
              <a:ext uri="{FF2B5EF4-FFF2-40B4-BE49-F238E27FC236}">
                <a16:creationId xmlns:a16="http://schemas.microsoft.com/office/drawing/2014/main" id="{8B019B85-F225-CF80-5CBE-4BE4CA663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5" y="2245317"/>
            <a:ext cx="2225488" cy="12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ccueil - BENOR">
            <a:extLst>
              <a:ext uri="{FF2B5EF4-FFF2-40B4-BE49-F238E27FC236}">
                <a16:creationId xmlns:a16="http://schemas.microsoft.com/office/drawing/2014/main" id="{2BB8B4FA-0950-300F-8E7B-A7691D7E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" y="5449289"/>
            <a:ext cx="2766376" cy="8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4B729AF1-5B35-70ED-A4C7-A7A700082CAC}"/>
              </a:ext>
            </a:extLst>
          </p:cNvPr>
          <p:cNvSpPr/>
          <p:nvPr/>
        </p:nvSpPr>
        <p:spPr>
          <a:xfrm>
            <a:off x="1694621" y="2819282"/>
            <a:ext cx="1291473" cy="646666"/>
          </a:xfrm>
          <a:prstGeom prst="homePlate">
            <a:avLst/>
          </a:prstGeom>
          <a:solidFill>
            <a:srgbClr val="B0E0E2"/>
          </a:solidFill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8C5C3A41-95D9-348A-D55D-13383EE7572D}"/>
              </a:ext>
            </a:extLst>
          </p:cNvPr>
          <p:cNvSpPr/>
          <p:nvPr/>
        </p:nvSpPr>
        <p:spPr>
          <a:xfrm>
            <a:off x="3134245" y="2823260"/>
            <a:ext cx="7908403" cy="646666"/>
          </a:xfrm>
          <a:prstGeom prst="chevron">
            <a:avLst/>
          </a:prstGeom>
          <a:solidFill>
            <a:srgbClr val="B0E0E2"/>
          </a:solidFill>
          <a:ln w="9525" cap="flat" cmpd="sng" algn="ctr">
            <a:solidFill>
              <a:srgbClr val="3B9CA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484E8C-4C02-BF1E-F775-DAA8D74EEE51}"/>
              </a:ext>
            </a:extLst>
          </p:cNvPr>
          <p:cNvSpPr txBox="1"/>
          <p:nvPr/>
        </p:nvSpPr>
        <p:spPr>
          <a:xfrm>
            <a:off x="1105964" y="221348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E87244"/>
                </a:solidFill>
                <a:effectLst/>
                <a:latin typeface="Lato"/>
              </a:rPr>
              <a:t>Catégorie 2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FDB5A0-404F-4A0A-E253-00AEBFEC6B7F}"/>
              </a:ext>
            </a:extLst>
          </p:cNvPr>
          <p:cNvSpPr txBox="1"/>
          <p:nvPr/>
        </p:nvSpPr>
        <p:spPr>
          <a:xfrm>
            <a:off x="1105964" y="299478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3B9CA2"/>
                </a:solidFill>
                <a:effectLst/>
                <a:latin typeface="Lato"/>
              </a:rPr>
              <a:t>Catégorie 3​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B70F4C-8E3A-F818-4869-9B87AEDBD74B}"/>
              </a:ext>
            </a:extLst>
          </p:cNvPr>
          <p:cNvSpPr txBox="1"/>
          <p:nvPr/>
        </p:nvSpPr>
        <p:spPr>
          <a:xfrm>
            <a:off x="1105963" y="3760818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7030A0"/>
                </a:solidFill>
                <a:effectLst/>
                <a:latin typeface="Lato"/>
              </a:rPr>
              <a:t>Catégorie 4​</a:t>
            </a:r>
            <a:endParaRPr lang="fr-BE" sz="600" b="0" i="0">
              <a:solidFill>
                <a:srgbClr val="7030A0"/>
              </a:solidFill>
              <a:effectLst/>
              <a:latin typeface="Lato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B2DE56-8EF9-D2D2-4403-1B7A5EE65B11}"/>
              </a:ext>
            </a:extLst>
          </p:cNvPr>
          <p:cNvSpPr txBox="1"/>
          <p:nvPr/>
        </p:nvSpPr>
        <p:spPr>
          <a:xfrm>
            <a:off x="1105962" y="4542651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41B7EA"/>
                </a:solidFill>
                <a:effectLst/>
                <a:latin typeface="Lato"/>
              </a:rPr>
              <a:t>Catégorie 5​</a:t>
            </a:r>
            <a:endParaRPr lang="fr-BE" sz="600" b="0" i="0">
              <a:solidFill>
                <a:srgbClr val="41B7EA"/>
              </a:solidFill>
              <a:effectLst/>
              <a:latin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F004B6-D3A6-42DC-499D-B93ED895A6CD}"/>
              </a:ext>
            </a:extLst>
          </p:cNvPr>
          <p:cNvSpPr txBox="1"/>
          <p:nvPr/>
        </p:nvSpPr>
        <p:spPr>
          <a:xfrm>
            <a:off x="1105962" y="5323707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D23417"/>
                </a:solidFill>
                <a:effectLst/>
                <a:latin typeface="Lato"/>
                <a:ea typeface="Lato"/>
                <a:cs typeface="Lato"/>
              </a:rPr>
              <a:t>Catégorie 6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E635A6A2-67F0-683A-6ECF-AF0AD8D0B1C4}"/>
              </a:ext>
            </a:extLst>
          </p:cNvPr>
          <p:cNvSpPr/>
          <p:nvPr/>
        </p:nvSpPr>
        <p:spPr>
          <a:xfrm>
            <a:off x="3134245" y="1263172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Flèche : pentagone 16">
            <a:extLst>
              <a:ext uri="{FF2B5EF4-FFF2-40B4-BE49-F238E27FC236}">
                <a16:creationId xmlns:a16="http://schemas.microsoft.com/office/drawing/2014/main" id="{580FA35C-D7A3-A6EB-499F-BC955F3758D5}"/>
              </a:ext>
            </a:extLst>
          </p:cNvPr>
          <p:cNvSpPr/>
          <p:nvPr/>
        </p:nvSpPr>
        <p:spPr>
          <a:xfrm>
            <a:off x="1694623" y="1264380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5B9F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73B3EB-691B-9CE1-FE5F-82156D4B6C40}"/>
              </a:ext>
            </a:extLst>
          </p:cNvPr>
          <p:cNvSpPr txBox="1"/>
          <p:nvPr/>
        </p:nvSpPr>
        <p:spPr>
          <a:xfrm>
            <a:off x="1105965" y="1438649"/>
            <a:ext cx="231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1400" b="0" i="0">
                <a:solidFill>
                  <a:srgbClr val="5B9F61"/>
                </a:solidFill>
                <a:effectLst/>
                <a:latin typeface="Lato"/>
              </a:rPr>
              <a:t>Catégorie 1</a:t>
            </a:r>
            <a:r>
              <a:rPr lang="fr-BE" sz="1400" b="0" i="0">
                <a:solidFill>
                  <a:srgbClr val="000000"/>
                </a:solidFill>
                <a:effectLst/>
                <a:latin typeface="Lato"/>
              </a:rPr>
              <a:t>​</a:t>
            </a:r>
            <a:endParaRPr lang="fr-BE" sz="800" b="0" i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20079A-9294-B767-C04D-98C50DE24B66}"/>
              </a:ext>
            </a:extLst>
          </p:cNvPr>
          <p:cNvSpPr txBox="1"/>
          <p:nvPr/>
        </p:nvSpPr>
        <p:spPr>
          <a:xfrm>
            <a:off x="3715671" y="1425968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Formations et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informations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65D9E4-B882-57A4-EF7D-96219D8A4F73}"/>
              </a:ext>
            </a:extLst>
          </p:cNvPr>
          <p:cNvSpPr txBox="1"/>
          <p:nvPr/>
        </p:nvSpPr>
        <p:spPr>
          <a:xfrm>
            <a:off x="3715671" y="2213367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0" i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Sensibilisation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sectorielle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079DE9-B0B7-22D4-D68E-20E500B68722}"/>
              </a:ext>
            </a:extLst>
          </p:cNvPr>
          <p:cNvSpPr txBox="1"/>
          <p:nvPr/>
        </p:nvSpPr>
        <p:spPr>
          <a:xfrm>
            <a:off x="3715670" y="2991463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Sensibilisation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ludique</a:t>
            </a:r>
            <a:endParaRPr lang="nl-NL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6D1ED-E478-6767-7E3A-D3649BA05832}"/>
              </a:ext>
            </a:extLst>
          </p:cNvPr>
          <p:cNvSpPr txBox="1"/>
          <p:nvPr/>
        </p:nvSpPr>
        <p:spPr>
          <a:xfrm>
            <a:off x="3715670" y="375286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Sensibilisation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Cloud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AFF1FC-62AC-A291-E580-12E0C9DBA8DC}"/>
              </a:ext>
            </a:extLst>
          </p:cNvPr>
          <p:cNvSpPr txBox="1"/>
          <p:nvPr/>
        </p:nvSpPr>
        <p:spPr>
          <a:xfrm>
            <a:off x="3715671" y="4535025"/>
            <a:ext cx="50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Accompagnement</a:t>
            </a:r>
            <a:r>
              <a:rPr lang="en-US" sz="14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 financier</a:t>
            </a:r>
            <a:endParaRPr lang="nl-BE" sz="1400" b="0" i="0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948967-1400-4C2C-3CB0-7A7F0DD6EECB}"/>
              </a:ext>
            </a:extLst>
          </p:cNvPr>
          <p:cNvSpPr txBox="1"/>
          <p:nvPr/>
        </p:nvSpPr>
        <p:spPr>
          <a:xfrm>
            <a:off x="3715670" y="5330990"/>
            <a:ext cx="695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dirty="0">
                <a:latin typeface="Lato"/>
                <a:ea typeface="Lato"/>
                <a:cs typeface="Lato"/>
              </a:rPr>
              <a:t>Audit, </a:t>
            </a:r>
            <a:r>
              <a:rPr lang="en-US" sz="1400" dirty="0" err="1">
                <a:latin typeface="Lato"/>
                <a:ea typeface="Lato"/>
                <a:cs typeface="Lato"/>
              </a:rPr>
              <a:t>accompagnement</a:t>
            </a:r>
            <a:r>
              <a:rPr lang="en-US" sz="1400" dirty="0">
                <a:latin typeface="Lato"/>
                <a:ea typeface="Lato"/>
                <a:cs typeface="Lato"/>
              </a:rPr>
              <a:t> </a:t>
            </a:r>
            <a:r>
              <a:rPr lang="en-US" sz="1400" dirty="0" err="1">
                <a:latin typeface="Lato"/>
                <a:ea typeface="Lato"/>
                <a:cs typeface="Lato"/>
              </a:rPr>
              <a:t>personnalisé</a:t>
            </a:r>
            <a:r>
              <a:rPr lang="en-US" sz="1400" dirty="0">
                <a:latin typeface="Lato"/>
                <a:ea typeface="Lato"/>
                <a:cs typeface="Lato"/>
              </a:rPr>
              <a:t> et amelioration de la </a:t>
            </a:r>
            <a:r>
              <a:rPr lang="en-US" sz="1400" dirty="0" err="1">
                <a:latin typeface="Lato"/>
                <a:ea typeface="Lato"/>
                <a:cs typeface="Lato"/>
              </a:rPr>
              <a:t>cybersécurité</a:t>
            </a:r>
            <a:r>
              <a:rPr lang="en-US" sz="1400" dirty="0">
                <a:latin typeface="Lato"/>
                <a:ea typeface="Lato"/>
                <a:cs typeface="Lato"/>
              </a:rPr>
              <a:t> interne</a:t>
            </a:r>
            <a:endParaRPr lang="nl-BE" sz="1400" b="0" i="1" dirty="0">
              <a:solidFill>
                <a:srgbClr val="000000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57ADE080-8653-BB62-D0C6-A730B6253D60}"/>
              </a:ext>
            </a:extLst>
          </p:cNvPr>
          <p:cNvSpPr/>
          <p:nvPr/>
        </p:nvSpPr>
        <p:spPr>
          <a:xfrm>
            <a:off x="1694622" y="2039152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C9F0A724-E54F-BB9C-4BFC-172F90BF48EC}"/>
              </a:ext>
            </a:extLst>
          </p:cNvPr>
          <p:cNvSpPr/>
          <p:nvPr/>
        </p:nvSpPr>
        <p:spPr>
          <a:xfrm>
            <a:off x="1694619" y="3591374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E043649C-A721-1C66-CAC9-00260C140EF5}"/>
              </a:ext>
            </a:extLst>
          </p:cNvPr>
          <p:cNvSpPr/>
          <p:nvPr/>
        </p:nvSpPr>
        <p:spPr>
          <a:xfrm>
            <a:off x="1694620" y="4373911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9E7D5343-4383-0A90-3874-16E1FA55CE50}"/>
              </a:ext>
            </a:extLst>
          </p:cNvPr>
          <p:cNvSpPr/>
          <p:nvPr/>
        </p:nvSpPr>
        <p:spPr>
          <a:xfrm>
            <a:off x="1694621" y="5157098"/>
            <a:ext cx="1291473" cy="646666"/>
          </a:xfrm>
          <a:prstGeom prst="homePlate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1EE61BCE-3EFE-D936-473F-E730705FEA57}"/>
              </a:ext>
            </a:extLst>
          </p:cNvPr>
          <p:cNvSpPr/>
          <p:nvPr/>
        </p:nvSpPr>
        <p:spPr>
          <a:xfrm>
            <a:off x="3134245" y="204109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E8724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D1AF536B-CC27-D419-BBDB-58E642875F8B}"/>
              </a:ext>
            </a:extLst>
          </p:cNvPr>
          <p:cNvSpPr/>
          <p:nvPr/>
        </p:nvSpPr>
        <p:spPr>
          <a:xfrm>
            <a:off x="3134245" y="3594811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D36E84E4-B5DA-F5E8-28D8-B16E4982146B}"/>
              </a:ext>
            </a:extLst>
          </p:cNvPr>
          <p:cNvSpPr/>
          <p:nvPr/>
        </p:nvSpPr>
        <p:spPr>
          <a:xfrm>
            <a:off x="3134246" y="4375867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41B7E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44B688B9-B6D4-6FAE-C171-0AACD2EAAB0B}"/>
              </a:ext>
            </a:extLst>
          </p:cNvPr>
          <p:cNvSpPr/>
          <p:nvPr/>
        </p:nvSpPr>
        <p:spPr>
          <a:xfrm>
            <a:off x="3134247" y="5161546"/>
            <a:ext cx="7908403" cy="646666"/>
          </a:xfrm>
          <a:prstGeom prst="chevron">
            <a:avLst/>
          </a:prstGeom>
          <a:noFill/>
          <a:ln w="9525" cap="flat" cmpd="sng" algn="ctr">
            <a:solidFill>
              <a:srgbClr val="D234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1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4E2A5-5384-C196-1B0B-426DE5B1F0A9}"/>
              </a:ext>
            </a:extLst>
          </p:cNvPr>
          <p:cNvSpPr/>
          <p:nvPr/>
        </p:nvSpPr>
        <p:spPr>
          <a:xfrm>
            <a:off x="0" y="0"/>
            <a:ext cx="12192000" cy="1801091"/>
          </a:xfrm>
          <a:prstGeom prst="rect">
            <a:avLst/>
          </a:prstGeom>
          <a:solidFill>
            <a:srgbClr val="B0E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28FDA6-83C0-9B63-4107-BD5CA8F26AB9}"/>
              </a:ext>
            </a:extLst>
          </p:cNvPr>
          <p:cNvSpPr txBox="1"/>
          <p:nvPr/>
        </p:nvSpPr>
        <p:spPr>
          <a:xfrm>
            <a:off x="327156" y="900545"/>
            <a:ext cx="1186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Sensibilisation ludique</a:t>
            </a:r>
            <a:r>
              <a:rPr lang="fr-BE" sz="1400" b="0" i="0" dirty="0">
                <a:effectLst/>
                <a:latin typeface="Lato"/>
              </a:rPr>
              <a:t>​</a:t>
            </a:r>
            <a:endParaRPr lang="fr-BE" sz="800" b="0" i="0" dirty="0">
              <a:effectLst/>
              <a:latin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63B2BB-6185-5523-949D-70552304AAE5}"/>
              </a:ext>
            </a:extLst>
          </p:cNvPr>
          <p:cNvSpPr txBox="1"/>
          <p:nvPr/>
        </p:nvSpPr>
        <p:spPr>
          <a:xfrm>
            <a:off x="2842977" y="2743921"/>
            <a:ext cx="87474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Approche ludique de la cybersécurité, en ligne et lors d'événements, pour enseigner et tester les comportements souhaités tout en introduisant des outils de cybersécurité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2"/>
              </a:rPr>
              <a:t>CYBER EMERGENCY COACH, un jeu cyber-sérieux ! | </a:t>
            </a:r>
            <a:r>
              <a:rPr lang="fr-BE" sz="1200" dirty="0" err="1">
                <a:hlinkClick r:id="rId2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Ateliers pour améliorer la cyber-résilience des PME : exercices de crise et formation par la gamification dans un escape room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>
                <a:hlinkClick r:id="rId3"/>
              </a:rPr>
              <a:t>Sensibilisez votre entreprise à la cybersécurité ! | </a:t>
            </a:r>
            <a:r>
              <a:rPr lang="fr-BE" sz="1200" dirty="0" err="1">
                <a:hlinkClick r:id="rId3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fr-B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fr-BE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CyberFresque</a:t>
            </a:r>
            <a:r>
              <a:rPr lang="fr-BE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: Atelier ludique pour explorer les concepts de cybersécurité par cause/conséquence afin de comprendre les problèmes majeurs et leurs solutions, sous forme de jeu de raisonnement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BE" sz="1200" dirty="0" err="1">
                <a:hlinkClick r:id="rId4"/>
              </a:rPr>
              <a:t>CyberFresque</a:t>
            </a:r>
            <a:r>
              <a:rPr lang="fr-BE" sz="1200" dirty="0">
                <a:hlinkClick r:id="rId4"/>
              </a:rPr>
              <a:t> : découvrez le monde de la cybersécurité | </a:t>
            </a:r>
            <a:r>
              <a:rPr lang="fr-BE" sz="1200" dirty="0" err="1">
                <a:hlinkClick r:id="rId4"/>
              </a:rPr>
              <a:t>cybersecurity</a:t>
            </a:r>
            <a:endParaRPr lang="fr-BE" sz="12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6146" name="Picture 2" descr="NVISO Logo Square – NVISO Labs">
            <a:extLst>
              <a:ext uri="{FF2B5EF4-FFF2-40B4-BE49-F238E27FC236}">
                <a16:creationId xmlns:a16="http://schemas.microsoft.com/office/drawing/2014/main" id="{24702905-153E-7525-544E-6630A908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4" y="2048724"/>
            <a:ext cx="2084947" cy="139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ffres d'emploi - Join HeadMind Partners">
            <a:extLst>
              <a:ext uri="{FF2B5EF4-FFF2-40B4-BE49-F238E27FC236}">
                <a16:creationId xmlns:a16="http://schemas.microsoft.com/office/drawing/2014/main" id="{B6D62C30-2523-F9D5-E55B-F910FDE0E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" y="4651446"/>
            <a:ext cx="2816093" cy="6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662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D287B4A673154890B039BE2B7611F0" ma:contentTypeVersion="18" ma:contentTypeDescription="Create a new document." ma:contentTypeScope="" ma:versionID="c58f285d51529d52a43fac8362248ce2">
  <xsd:schema xmlns:xsd="http://www.w3.org/2001/XMLSchema" xmlns:xs="http://www.w3.org/2001/XMLSchema" xmlns:p="http://schemas.microsoft.com/office/2006/metadata/properties" xmlns:ns2="d8084b93-14f8-4d7d-8605-df906fcbc542" xmlns:ns3="8d23ed12-139d-4056-a688-d840d3c019e0" xmlns:ns4="8ba5e147-f473-4b48-ad3b-27920609ae74" targetNamespace="http://schemas.microsoft.com/office/2006/metadata/properties" ma:root="true" ma:fieldsID="aedb638f7d9c9d544cefc3c6c6bbf767" ns2:_="" ns3:_="" ns4:_="">
    <xsd:import namespace="d8084b93-14f8-4d7d-8605-df906fcbc542"/>
    <xsd:import namespace="8d23ed12-139d-4056-a688-d840d3c019e0"/>
    <xsd:import namespace="8ba5e147-f473-4b48-ad3b-27920609ae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84b93-14f8-4d7d-8605-df906fcbc5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677b756-bb6c-42c0-a500-a3c5d40b5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3ed12-139d-4056-a688-d840d3c019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5e147-f473-4b48-ad3b-27920609ae7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c354b41-362e-4896-8faa-e64f92ad8d71}" ma:internalName="TaxCatchAll" ma:showField="CatchAllData" ma:web="8ba5e147-f473-4b48-ad3b-27920609ae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084b93-14f8-4d7d-8605-df906fcbc542">
      <Terms xmlns="http://schemas.microsoft.com/office/infopath/2007/PartnerControls"/>
    </lcf76f155ced4ddcb4097134ff3c332f>
    <TaxCatchAll xmlns="8ba5e147-f473-4b48-ad3b-27920609ae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D11951-21A7-46A8-9405-8436497F36A1}">
  <ds:schemaRefs>
    <ds:schemaRef ds:uri="8ba5e147-f473-4b48-ad3b-27920609ae74"/>
    <ds:schemaRef ds:uri="8d23ed12-139d-4056-a688-d840d3c019e0"/>
    <ds:schemaRef ds:uri="d8084b93-14f8-4d7d-8605-df906fcbc5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F215E92-4C4C-40DE-888C-82D76FC33141}">
  <ds:schemaRefs>
    <ds:schemaRef ds:uri="8ba5e147-f473-4b48-ad3b-27920609ae74"/>
    <ds:schemaRef ds:uri="8d23ed12-139d-4056-a688-d840d3c019e0"/>
    <ds:schemaRef ds:uri="d8084b93-14f8-4d7d-8605-df906fcbc5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19D2F7-E406-4FB6-BC3F-AA8964F1E99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6c008a4-b565-49a9-93c9-c1e64cad2e11}" enabled="0" method="" siteId="{66c008a4-b565-49a9-93c9-c1e64cad2e1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6126</TotalTime>
  <Words>1290</Words>
  <Application>Microsoft Office PowerPoint</Application>
  <PresentationFormat>Grand écran</PresentationFormat>
  <Paragraphs>182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Lato</vt:lpstr>
      <vt:lpstr>Lato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Chloé Carpiaux (FOD Economie - SPF Economie)</dc:creator>
  <cp:lastModifiedBy>Chloé Carpiaux (FOD Economie - SPF Economie)</cp:lastModifiedBy>
  <cp:revision>2</cp:revision>
  <dcterms:created xsi:type="dcterms:W3CDTF">2024-10-02T14:14:20Z</dcterms:created>
  <dcterms:modified xsi:type="dcterms:W3CDTF">2025-05-07T14:06:03Z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0x010100BDD287B4A673154890B039BE2B7611F0</vt:lpwstr>
  </property>
  <property fmtid="{D5CDD505-2E9C-101B-9397-08002B2CF9AE}" pid="3" name="MediaServiceImageTags">
    <vt:lpwstr/>
  </property>
</Properties>
</file>